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258" r:id="rId4"/>
    <p:sldId id="301" r:id="rId5"/>
    <p:sldId id="263" r:id="rId6"/>
    <p:sldId id="259" r:id="rId7"/>
    <p:sldId id="260" r:id="rId8"/>
    <p:sldId id="257" r:id="rId9"/>
    <p:sldId id="271" r:id="rId10"/>
    <p:sldId id="264" r:id="rId11"/>
    <p:sldId id="277" r:id="rId12"/>
    <p:sldId id="274" r:id="rId13"/>
    <p:sldId id="265" r:id="rId14"/>
    <p:sldId id="269" r:id="rId15"/>
    <p:sldId id="275" r:id="rId16"/>
    <p:sldId id="276" r:id="rId17"/>
    <p:sldId id="281" r:id="rId18"/>
    <p:sldId id="273" r:id="rId19"/>
    <p:sldId id="266" r:id="rId20"/>
    <p:sldId id="268" r:id="rId21"/>
    <p:sldId id="302" r:id="rId22"/>
    <p:sldId id="288" r:id="rId23"/>
    <p:sldId id="289" r:id="rId24"/>
    <p:sldId id="303" r:id="rId25"/>
    <p:sldId id="290" r:id="rId26"/>
    <p:sldId id="304" r:id="rId27"/>
    <p:sldId id="267" r:id="rId28"/>
    <p:sldId id="284" r:id="rId29"/>
    <p:sldId id="285" r:id="rId30"/>
    <p:sldId id="286" r:id="rId31"/>
    <p:sldId id="287" r:id="rId32"/>
    <p:sldId id="291" r:id="rId33"/>
    <p:sldId id="292" r:id="rId34"/>
    <p:sldId id="294" r:id="rId35"/>
    <p:sldId id="293" r:id="rId36"/>
    <p:sldId id="295" r:id="rId37"/>
    <p:sldId id="296" r:id="rId38"/>
    <p:sldId id="297" r:id="rId39"/>
    <p:sldId id="2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498A8E-DE92-3341-94D3-3FC87B464D32}">
          <p14:sldIdLst>
            <p14:sldId id="256"/>
          </p14:sldIdLst>
        </p14:section>
        <p14:section name="Logic Definion Models" id="{F6EBC292-723B-DD4D-A4B9-7CFDE7ABB3A0}">
          <p14:sldIdLst>
            <p14:sldId id="261"/>
            <p14:sldId id="258"/>
            <p14:sldId id="301"/>
            <p14:sldId id="263"/>
            <p14:sldId id="259"/>
            <p14:sldId id="260"/>
          </p14:sldIdLst>
        </p14:section>
        <p14:section name="Drools" id="{9BD1C7E7-7F12-DB40-A7FA-651D01CDAA88}">
          <p14:sldIdLst>
            <p14:sldId id="257"/>
            <p14:sldId id="271"/>
            <p14:sldId id="264"/>
            <p14:sldId id="277"/>
            <p14:sldId id="274"/>
          </p14:sldIdLst>
        </p14:section>
        <p14:section name="DRL files" id="{22A9423A-1617-0F4A-BBBB-F31A52B66B4F}">
          <p14:sldIdLst>
            <p14:sldId id="265"/>
            <p14:sldId id="269"/>
            <p14:sldId id="275"/>
            <p14:sldId id="276"/>
            <p14:sldId id="281"/>
          </p14:sldIdLst>
        </p14:section>
        <p14:section name="Drools Library" id="{1C3D1C43-CE7E-5F49-96AC-9C59AAFF6B8E}">
          <p14:sldIdLst>
            <p14:sldId id="273"/>
            <p14:sldId id="266"/>
            <p14:sldId id="268"/>
            <p14:sldId id="302"/>
          </p14:sldIdLst>
        </p14:section>
        <p14:section name="Queries" id="{7C18AB10-755C-DB48-A723-AE06836E74C0}">
          <p14:sldIdLst>
            <p14:sldId id="288"/>
            <p14:sldId id="289"/>
            <p14:sldId id="303"/>
            <p14:sldId id="290"/>
            <p14:sldId id="304"/>
            <p14:sldId id="267"/>
          </p14:sldIdLst>
        </p14:section>
        <p14:section name="Prioritization" id="{70EAF83D-5BA4-2149-94D0-D185350B65AA}">
          <p14:sldIdLst>
            <p14:sldId id="284"/>
            <p14:sldId id="285"/>
            <p14:sldId id="286"/>
          </p14:sldIdLst>
        </p14:section>
        <p14:section name="Complex Event Processing" id="{900BFED0-471F-B041-BAA9-F1F571D57440}">
          <p14:sldIdLst>
            <p14:sldId id="287"/>
            <p14:sldId id="291"/>
            <p14:sldId id="292"/>
            <p14:sldId id="294"/>
            <p14:sldId id="293"/>
            <p14:sldId id="295"/>
            <p14:sldId id="296"/>
            <p14:sldId id="297"/>
          </p14:sldIdLst>
        </p14:section>
        <p14:section name="Further Info" id="{DFE158EB-6C38-D243-B721-9481503FFF4F}">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63190"/>
  </p:normalViewPr>
  <p:slideViewPr>
    <p:cSldViewPr snapToGrid="0" snapToObjects="1">
      <p:cViewPr varScale="1">
        <p:scale>
          <a:sx n="68" d="100"/>
          <a:sy n="68" d="100"/>
        </p:scale>
        <p:origin x="84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E0ED-2D53-4F44-8309-D188F9054BF3}" type="datetimeFigureOut">
              <a:rPr lang="en-US" smtClean="0"/>
              <a:t>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9D057-7F71-DC42-97E3-2D1DA0AF3E88}" type="slidenum">
              <a:rPr lang="en-US" smtClean="0"/>
              <a:t>‹#›</a:t>
            </a:fld>
            <a:endParaRPr lang="en-US"/>
          </a:p>
        </p:txBody>
      </p:sp>
    </p:spTree>
    <p:extLst>
      <p:ext uri="{BB962C8B-B14F-4D97-AF65-F5344CB8AC3E}">
        <p14:creationId xmlns:p14="http://schemas.microsoft.com/office/powerpoint/2010/main" val="181211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during this presentation, we will talk a little bit about Drools, what it is, what it’s good for and it can benefit our projects.</a:t>
            </a:r>
          </a:p>
        </p:txBody>
      </p:sp>
      <p:sp>
        <p:nvSpPr>
          <p:cNvPr id="4" name="Slide Number Placeholder 3"/>
          <p:cNvSpPr>
            <a:spLocks noGrp="1"/>
          </p:cNvSpPr>
          <p:nvPr>
            <p:ph type="sldNum" sz="quarter" idx="5"/>
          </p:nvPr>
        </p:nvSpPr>
        <p:spPr/>
        <p:txBody>
          <a:bodyPr/>
          <a:lstStyle/>
          <a:p>
            <a:fld id="{9679D057-7F71-DC42-97E3-2D1DA0AF3E88}" type="slidenum">
              <a:rPr lang="en-US" smtClean="0"/>
              <a:t>1</a:t>
            </a:fld>
            <a:endParaRPr lang="en-US"/>
          </a:p>
        </p:txBody>
      </p:sp>
    </p:spTree>
    <p:extLst>
      <p:ext uri="{BB962C8B-B14F-4D97-AF65-F5344CB8AC3E}">
        <p14:creationId xmlns:p14="http://schemas.microsoft.com/office/powerpoint/2010/main" val="367891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know the WHEN part. You load an initial set of facts, or the domain, usually from databases or messaging systems, you pass them to Drools, and you use Drools syntax to pattern match on those objects of any Java class type. If the WHEN part of the rule is true, the THEN section of the rule is executed. </a:t>
            </a:r>
          </a:p>
          <a:p>
            <a:endParaRPr lang="en-US" dirty="0"/>
          </a:p>
          <a:p>
            <a:r>
              <a:rPr lang="en-US" dirty="0"/>
              <a:t>In the THEN section, you basically can do two things. First, you can update the domain. For instance, in the scoring rules for fraud, we probably need to create a </a:t>
            </a:r>
            <a:r>
              <a:rPr lang="en-US" dirty="0" err="1"/>
              <a:t>FaudScore</a:t>
            </a:r>
            <a:r>
              <a:rPr lang="en-US" dirty="0"/>
              <a:t> object or update one, if it already exists. So you can insert new objects into the domain, update their contents and delete them. Then, those actions can trigger different rules. For instance, the existence of </a:t>
            </a:r>
            <a:r>
              <a:rPr lang="en-US" dirty="0" err="1"/>
              <a:t>FraudScore</a:t>
            </a:r>
            <a:r>
              <a:rPr lang="en-US" dirty="0"/>
              <a:t> can start the rule, which will compare the score against the fraud score threshold. </a:t>
            </a:r>
          </a:p>
          <a:p>
            <a:endParaRPr lang="en-US" dirty="0"/>
          </a:p>
          <a:p>
            <a:r>
              <a:rPr lang="en-US" dirty="0"/>
              <a:t>So every time the domain is modified, Drools will check once again if this new data doesn’t trigger any additional rules, that were not matched before. So the pattern matches are evaluated iteratively, multiple times. New matched rules can again modify the domain and so on, until no new rules are matched. </a:t>
            </a:r>
          </a:p>
          <a:p>
            <a:endParaRPr lang="en-US" dirty="0"/>
          </a:p>
          <a:p>
            <a:r>
              <a:rPr lang="en-US" dirty="0"/>
              <a:t>Finally, the second thing you can do is to call some Java service to execute an external action. For instance, you can have an SMS service and if the fraud score is high enough, you will call it to send an SMS notifying that the card was blocked. Those will of course not result in any new rule activations.</a:t>
            </a:r>
          </a:p>
        </p:txBody>
      </p:sp>
      <p:sp>
        <p:nvSpPr>
          <p:cNvPr id="4" name="Slide Number Placeholder 3"/>
          <p:cNvSpPr>
            <a:spLocks noGrp="1"/>
          </p:cNvSpPr>
          <p:nvPr>
            <p:ph type="sldNum" sz="quarter" idx="5"/>
          </p:nvPr>
        </p:nvSpPr>
        <p:spPr/>
        <p:txBody>
          <a:bodyPr/>
          <a:lstStyle/>
          <a:p>
            <a:fld id="{9679D057-7F71-DC42-97E3-2D1DA0AF3E88}" type="slidenum">
              <a:rPr lang="en-US" smtClean="0"/>
              <a:t>10</a:t>
            </a:fld>
            <a:endParaRPr lang="en-US"/>
          </a:p>
        </p:txBody>
      </p:sp>
    </p:spTree>
    <p:extLst>
      <p:ext uri="{BB962C8B-B14F-4D97-AF65-F5344CB8AC3E}">
        <p14:creationId xmlns:p14="http://schemas.microsoft.com/office/powerpoint/2010/main" val="3899488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how Drools evaluates rules, iteratively and all. Now let’s look a bit into it’s component structure, which is, of course, very complicated. But roughly, in every application you will have an XML descriptor, called “</a:t>
            </a:r>
            <a:r>
              <a:rPr lang="en-US" dirty="0" err="1"/>
              <a:t>kmodule.xml</a:t>
            </a:r>
            <a:r>
              <a:rPr lang="en-US" dirty="0"/>
              <a:t>”. It describes everything Drools-related that can be used in the application and generally you have one ”</a:t>
            </a:r>
            <a:r>
              <a:rPr lang="en-US" dirty="0" err="1"/>
              <a:t>kmodule.xml</a:t>
            </a:r>
            <a:r>
              <a:rPr lang="en-US" dirty="0"/>
              <a:t>” and one </a:t>
            </a:r>
            <a:r>
              <a:rPr lang="en-US" dirty="0" err="1"/>
              <a:t>KieContainer</a:t>
            </a:r>
            <a:r>
              <a:rPr lang="en-US" dirty="0"/>
              <a:t> per application.</a:t>
            </a:r>
          </a:p>
          <a:p>
            <a:endParaRPr lang="en-US" dirty="0"/>
          </a:p>
          <a:p>
            <a:r>
              <a:rPr lang="en-US" dirty="0"/>
              <a:t>In this descriptor, you declare </a:t>
            </a:r>
            <a:r>
              <a:rPr lang="en-US" dirty="0" err="1"/>
              <a:t>KieBases</a:t>
            </a:r>
            <a:r>
              <a:rPr lang="en-US" dirty="0"/>
              <a:t>, which correspond to a set of rules. Imagine you have a huge systems, with anti-fraud rules, but also anti-money laundering, internal reporting rules and so on. This can easily go into hundreds and thousands of rules, and with the iterative matching, the whole thing can really slow down. So the solution is to separate one type of rules from the other and have separate </a:t>
            </a:r>
            <a:r>
              <a:rPr lang="en-US" dirty="0" err="1"/>
              <a:t>KieBases</a:t>
            </a:r>
            <a:r>
              <a:rPr lang="en-US" dirty="0"/>
              <a:t>, or sets of rules for anti-fraud, ani money-laundering et cetera and run them separately. If an ATM withdrawal occurs, we trigger the credit card fraud rules. If an international bank transaction occurs, we trigger the anti money laundering rules. </a:t>
            </a:r>
          </a:p>
          <a:p>
            <a:endParaRPr lang="en-US" dirty="0"/>
          </a:p>
          <a:p>
            <a:r>
              <a:rPr lang="en-US" dirty="0"/>
              <a:t>Then, there’s one level below a </a:t>
            </a:r>
            <a:r>
              <a:rPr lang="en-US" dirty="0" err="1"/>
              <a:t>KieBase</a:t>
            </a:r>
            <a:r>
              <a:rPr lang="en-US" dirty="0"/>
              <a:t>, </a:t>
            </a:r>
            <a:r>
              <a:rPr lang="en-US" dirty="0" err="1"/>
              <a:t>KieSession</a:t>
            </a:r>
            <a:r>
              <a:rPr lang="en-US" dirty="0"/>
              <a:t>. Just like </a:t>
            </a:r>
            <a:r>
              <a:rPr lang="en-US" dirty="0" err="1"/>
              <a:t>KieBase</a:t>
            </a:r>
            <a:r>
              <a:rPr lang="en-US" dirty="0"/>
              <a:t> corresponds to a set of Drools rules, a </a:t>
            </a:r>
            <a:r>
              <a:rPr lang="en-US" dirty="0" err="1"/>
              <a:t>KieSession</a:t>
            </a:r>
            <a:r>
              <a:rPr lang="en-US" dirty="0"/>
              <a:t> corresponds to a set of facts. For instance, we can have integration of multiple payment providers for the anti money laundering. Then for each one we will have different users, different accounts, different transactions, even if the rules defining money laundering are the same. Then we can take a different </a:t>
            </a:r>
            <a:r>
              <a:rPr lang="en-US" dirty="0" err="1"/>
              <a:t>KieSession</a:t>
            </a:r>
            <a:r>
              <a:rPr lang="en-US" dirty="0"/>
              <a:t> for each and run separately, for instance in parallel.</a:t>
            </a:r>
          </a:p>
          <a:p>
            <a:endParaRPr lang="en-US" dirty="0"/>
          </a:p>
          <a:p>
            <a:endParaRPr lang="en-US" dirty="0"/>
          </a:p>
        </p:txBody>
      </p:sp>
      <p:sp>
        <p:nvSpPr>
          <p:cNvPr id="4" name="Slide Number Placeholder 3"/>
          <p:cNvSpPr>
            <a:spLocks noGrp="1"/>
          </p:cNvSpPr>
          <p:nvPr>
            <p:ph type="sldNum" sz="quarter" idx="5"/>
          </p:nvPr>
        </p:nvSpPr>
        <p:spPr/>
        <p:txBody>
          <a:bodyPr/>
          <a:lstStyle/>
          <a:p>
            <a:fld id="{9679D057-7F71-DC42-97E3-2D1DA0AF3E88}" type="slidenum">
              <a:rPr lang="en-US" smtClean="0"/>
              <a:t>11</a:t>
            </a:fld>
            <a:endParaRPr lang="en-US"/>
          </a:p>
        </p:txBody>
      </p:sp>
    </p:spTree>
    <p:extLst>
      <p:ext uri="{BB962C8B-B14F-4D97-AF65-F5344CB8AC3E}">
        <p14:creationId xmlns:p14="http://schemas.microsoft.com/office/powerpoint/2010/main" val="739642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talking session, there’s another detail worth knowing. While the default Drools session works like this that the domain can be modified and there will be iterative reevaluation for new matching rules, it’s not required for all the cases. </a:t>
            </a:r>
          </a:p>
          <a:p>
            <a:endParaRPr lang="en-US" dirty="0"/>
          </a:p>
          <a:p>
            <a:r>
              <a:rPr lang="en-US" dirty="0"/>
              <a:t>For instance, if we’re just running rules for validation of data, like whether a User has all the required fields or things like sending a message to different systems (like STMP, HTTP or Kafka), there is no real need of modifying the domain in any way. And the memory and logic for re-evaluation costs, even if it’s not effectively used for anything. So for those cases, you can use a type of session, called stateless session, where domain modifications don’t really happen to make some use cases run faster and use less memory. </a:t>
            </a:r>
          </a:p>
          <a:p>
            <a:endParaRPr lang="en-US" dirty="0"/>
          </a:p>
          <a:p>
            <a:r>
              <a:rPr lang="en-US" dirty="0"/>
              <a:t>The default, is of course the stateful session, which is still useful in most cases.</a:t>
            </a:r>
          </a:p>
        </p:txBody>
      </p:sp>
      <p:sp>
        <p:nvSpPr>
          <p:cNvPr id="4" name="Slide Number Placeholder 3"/>
          <p:cNvSpPr>
            <a:spLocks noGrp="1"/>
          </p:cNvSpPr>
          <p:nvPr>
            <p:ph type="sldNum" sz="quarter" idx="5"/>
          </p:nvPr>
        </p:nvSpPr>
        <p:spPr/>
        <p:txBody>
          <a:bodyPr/>
          <a:lstStyle/>
          <a:p>
            <a:fld id="{9679D057-7F71-DC42-97E3-2D1DA0AF3E88}" type="slidenum">
              <a:rPr lang="en-US" smtClean="0"/>
              <a:t>12</a:t>
            </a:fld>
            <a:endParaRPr lang="en-US"/>
          </a:p>
        </p:txBody>
      </p:sp>
    </p:spTree>
    <p:extLst>
      <p:ext uri="{BB962C8B-B14F-4D97-AF65-F5344CB8AC3E}">
        <p14:creationId xmlns:p14="http://schemas.microsoft.com/office/powerpoint/2010/main" val="165789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having analyzed how Drools works in details, let’s now have a dive into the DRL file syntax.</a:t>
            </a:r>
          </a:p>
          <a:p>
            <a:endParaRPr lang="en-US" dirty="0"/>
          </a:p>
          <a:p>
            <a:r>
              <a:rPr lang="en-US" dirty="0"/>
              <a:t>First, there’s the package declaration, which is really like in Java. But it is useful, since when defining a </a:t>
            </a:r>
            <a:r>
              <a:rPr lang="en-US" dirty="0" err="1"/>
              <a:t>KBase</a:t>
            </a:r>
            <a:r>
              <a:rPr lang="en-US" dirty="0"/>
              <a:t>, we can specify the packages it uses, so if we package correctly, we can use packages as different rule sets. </a:t>
            </a:r>
          </a:p>
          <a:p>
            <a:endParaRPr lang="en-US" dirty="0"/>
          </a:p>
          <a:p>
            <a:r>
              <a:rPr lang="en-US" dirty="0"/>
              <a:t>Then there the import section. Again, like in Java, we need to import all the Java classes we will be using for anything. And like in Java, those classes have to be present on the </a:t>
            </a:r>
            <a:r>
              <a:rPr lang="en-US" dirty="0" err="1"/>
              <a:t>classpath</a:t>
            </a:r>
            <a:r>
              <a:rPr lang="en-US" dirty="0"/>
              <a:t>.</a:t>
            </a:r>
          </a:p>
          <a:p>
            <a:endParaRPr lang="en-US" dirty="0"/>
          </a:p>
          <a:p>
            <a:r>
              <a:rPr lang="en-US" dirty="0"/>
              <a:t>The “</a:t>
            </a:r>
            <a:r>
              <a:rPr lang="en-US" dirty="0" err="1"/>
              <a:t>globals</a:t>
            </a:r>
            <a:r>
              <a:rPr lang="en-US" dirty="0"/>
              <a:t>” are essentially Java objects passed to Drools rules from outside. For instance, in our application, this is passed from a Spring context. They are usually used to execute external actions in terminal rules, like sending messages, saving to database et cetera.</a:t>
            </a:r>
          </a:p>
          <a:p>
            <a:endParaRPr lang="en-US" dirty="0"/>
          </a:p>
          <a:p>
            <a:r>
              <a:rPr lang="en-US" dirty="0"/>
              <a:t>With all that, there comes the actual rule, starting from the “rule” keyword plus the name of the rule as a String. </a:t>
            </a:r>
          </a:p>
          <a:p>
            <a:endParaRPr lang="en-US" dirty="0"/>
          </a:p>
          <a:p>
            <a:r>
              <a:rPr lang="en-US" dirty="0"/>
              <a:t>It has two sections. In the “when” section you write patterns to be matched. In general, patterns in Drools are based on class constructors. So in the example here, we are looking for any instance of the class user, with any username and any password really. Notice that when binding anything to locally created variables, a dollar sign ($) is used in front of the variables name. This is not mandatory, but a convention in a Drools community, which makes the rules more readable, because you can easily distinguish local variables from everything else.</a:t>
            </a:r>
          </a:p>
          <a:p>
            <a:endParaRPr lang="en-US" dirty="0"/>
          </a:p>
          <a:p>
            <a:r>
              <a:rPr lang="en-US" dirty="0"/>
              <a:t>Finally, in the “then” section, we use the </a:t>
            </a:r>
            <a:r>
              <a:rPr lang="en-US" dirty="0" err="1"/>
              <a:t>globals</a:t>
            </a:r>
            <a:r>
              <a:rPr lang="en-US" dirty="0"/>
              <a:t> to call Java components and “insert” to modify the domain.</a:t>
            </a:r>
          </a:p>
        </p:txBody>
      </p:sp>
      <p:sp>
        <p:nvSpPr>
          <p:cNvPr id="4" name="Slide Number Placeholder 3"/>
          <p:cNvSpPr>
            <a:spLocks noGrp="1"/>
          </p:cNvSpPr>
          <p:nvPr>
            <p:ph type="sldNum" sz="quarter" idx="5"/>
          </p:nvPr>
        </p:nvSpPr>
        <p:spPr/>
        <p:txBody>
          <a:bodyPr/>
          <a:lstStyle/>
          <a:p>
            <a:fld id="{9679D057-7F71-DC42-97E3-2D1DA0AF3E88}" type="slidenum">
              <a:rPr lang="en-US" smtClean="0"/>
              <a:t>13</a:t>
            </a:fld>
            <a:endParaRPr lang="en-US"/>
          </a:p>
        </p:txBody>
      </p:sp>
    </p:spTree>
    <p:extLst>
      <p:ext uri="{BB962C8B-B14F-4D97-AF65-F5344CB8AC3E}">
        <p14:creationId xmlns:p14="http://schemas.microsoft.com/office/powerpoint/2010/main" val="90375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things, that I just need to mention out of any context, is that in Drools you can do single-line comments after two slashes or a hash sign, whereas multiline comments are between slash-</a:t>
            </a:r>
            <a:r>
              <a:rPr lang="en-US" dirty="0" err="1"/>
              <a:t>sta</a:t>
            </a:r>
            <a:r>
              <a:rPr lang="en-US" dirty="0"/>
              <a:t> and star-slash. </a:t>
            </a:r>
          </a:p>
          <a:p>
            <a:endParaRPr lang="en-US" dirty="0"/>
          </a:p>
          <a:p>
            <a:r>
              <a:rPr lang="en-US" dirty="0"/>
              <a:t>Then, in this example we can see another pattern matching example, where multiple patterns are matched. In this case, for the rule to match, all subsequently listed patterns have to match at the same time. Here, we are looking for both an Applicant with the ”age” field with the value of less than 18 and any Application. </a:t>
            </a:r>
          </a:p>
          <a:p>
            <a:endParaRPr lang="en-US" dirty="0"/>
          </a:p>
          <a:p>
            <a:r>
              <a:rPr lang="en-US" dirty="0"/>
              <a:t>Of course, you can also have multiple rules in the same .DRL file.</a:t>
            </a:r>
          </a:p>
        </p:txBody>
      </p:sp>
      <p:sp>
        <p:nvSpPr>
          <p:cNvPr id="4" name="Slide Number Placeholder 3"/>
          <p:cNvSpPr>
            <a:spLocks noGrp="1"/>
          </p:cNvSpPr>
          <p:nvPr>
            <p:ph type="sldNum" sz="quarter" idx="5"/>
          </p:nvPr>
        </p:nvSpPr>
        <p:spPr/>
        <p:txBody>
          <a:bodyPr/>
          <a:lstStyle/>
          <a:p>
            <a:fld id="{9679D057-7F71-DC42-97E3-2D1DA0AF3E88}" type="slidenum">
              <a:rPr lang="en-US" smtClean="0"/>
              <a:t>14</a:t>
            </a:fld>
            <a:endParaRPr lang="en-US"/>
          </a:p>
        </p:txBody>
      </p:sp>
    </p:spTree>
    <p:extLst>
      <p:ext uri="{BB962C8B-B14F-4D97-AF65-F5344CB8AC3E}">
        <p14:creationId xmlns:p14="http://schemas.microsoft.com/office/powerpoint/2010/main" val="323435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another example, we can witness the modification of data objects in the domain with the “modify” command and a call to one of the setters, which admittedly has a bit unusual syntax, but well, that’s just how it is in Drools. </a:t>
            </a:r>
          </a:p>
          <a:p>
            <a:endParaRPr lang="en-US" dirty="0"/>
          </a:p>
          <a:p>
            <a:r>
              <a:rPr lang="en-US" dirty="0"/>
              <a:t>You an also use he “exists” keyword for any object of a given class, for clarity’s sake, although an empty constructor pattern would work just as well</a:t>
            </a:r>
          </a:p>
        </p:txBody>
      </p:sp>
      <p:sp>
        <p:nvSpPr>
          <p:cNvPr id="4" name="Slide Number Placeholder 3"/>
          <p:cNvSpPr>
            <a:spLocks noGrp="1"/>
          </p:cNvSpPr>
          <p:nvPr>
            <p:ph type="sldNum" sz="quarter" idx="5"/>
          </p:nvPr>
        </p:nvSpPr>
        <p:spPr/>
        <p:txBody>
          <a:bodyPr/>
          <a:lstStyle/>
          <a:p>
            <a:fld id="{9679D057-7F71-DC42-97E3-2D1DA0AF3E88}" type="slidenum">
              <a:rPr lang="en-US" smtClean="0"/>
              <a:t>15</a:t>
            </a:fld>
            <a:endParaRPr lang="en-US"/>
          </a:p>
        </p:txBody>
      </p:sp>
    </p:spTree>
    <p:extLst>
      <p:ext uri="{BB962C8B-B14F-4D97-AF65-F5344CB8AC3E}">
        <p14:creationId xmlns:p14="http://schemas.microsoft.com/office/powerpoint/2010/main" val="3502599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pattern can also be negated, using the “not” keyword and the ”delete” method can be used to remove objects from a Drools session domain. </a:t>
            </a:r>
          </a:p>
        </p:txBody>
      </p:sp>
      <p:sp>
        <p:nvSpPr>
          <p:cNvPr id="4" name="Slide Number Placeholder 3"/>
          <p:cNvSpPr>
            <a:spLocks noGrp="1"/>
          </p:cNvSpPr>
          <p:nvPr>
            <p:ph type="sldNum" sz="quarter" idx="5"/>
          </p:nvPr>
        </p:nvSpPr>
        <p:spPr/>
        <p:txBody>
          <a:bodyPr/>
          <a:lstStyle/>
          <a:p>
            <a:fld id="{9679D057-7F71-DC42-97E3-2D1DA0AF3E88}" type="slidenum">
              <a:rPr lang="en-US" smtClean="0"/>
              <a:t>16</a:t>
            </a:fld>
            <a:endParaRPr lang="en-US"/>
          </a:p>
        </p:txBody>
      </p:sp>
    </p:spTree>
    <p:extLst>
      <p:ext uri="{BB962C8B-B14F-4D97-AF65-F5344CB8AC3E}">
        <p14:creationId xmlns:p14="http://schemas.microsoft.com/office/powerpoint/2010/main" val="369877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DRL files syntax, let’s have a look at things surrounding it and required to make it run. First, the </a:t>
            </a:r>
            <a:r>
              <a:rPr lang="en-US" dirty="0" err="1"/>
              <a:t>kmodule.xml</a:t>
            </a:r>
            <a:r>
              <a:rPr lang="en-US" dirty="0"/>
              <a:t> descriptor, which you have to place in the META-INF folder of your application. There, apart from the root “</a:t>
            </a:r>
            <a:r>
              <a:rPr lang="en-US" dirty="0" err="1"/>
              <a:t>kmodule</a:t>
            </a:r>
            <a:r>
              <a:rPr lang="en-US" dirty="0"/>
              <a:t>” tag, you declare </a:t>
            </a:r>
            <a:r>
              <a:rPr lang="en-US" dirty="0" err="1"/>
              <a:t>kbases</a:t>
            </a:r>
            <a:r>
              <a:rPr lang="en-US" dirty="0"/>
              <a:t> by </a:t>
            </a:r>
            <a:r>
              <a:rPr lang="en-US" dirty="0" err="1"/>
              <a:t>nme</a:t>
            </a:r>
            <a:r>
              <a:rPr lang="en-US" dirty="0"/>
              <a:t>, along with rule packages to be used and within them, </a:t>
            </a:r>
            <a:r>
              <a:rPr lang="en-US" dirty="0" err="1"/>
              <a:t>Ksessions</a:t>
            </a:r>
            <a:r>
              <a:rPr lang="en-US" dirty="0"/>
              <a:t>, also by name and defining the type as </a:t>
            </a:r>
            <a:r>
              <a:rPr lang="en-US" dirty="0" err="1"/>
              <a:t>sateful</a:t>
            </a:r>
            <a:r>
              <a:rPr lang="en-US" dirty="0"/>
              <a:t> or stateless, although if nothing is defined, then a session is stateful by default. </a:t>
            </a:r>
          </a:p>
        </p:txBody>
      </p:sp>
      <p:sp>
        <p:nvSpPr>
          <p:cNvPr id="4" name="Slide Number Placeholder 3"/>
          <p:cNvSpPr>
            <a:spLocks noGrp="1"/>
          </p:cNvSpPr>
          <p:nvPr>
            <p:ph type="sldNum" sz="quarter" idx="5"/>
          </p:nvPr>
        </p:nvSpPr>
        <p:spPr/>
        <p:txBody>
          <a:bodyPr/>
          <a:lstStyle/>
          <a:p>
            <a:fld id="{9679D057-7F71-DC42-97E3-2D1DA0AF3E88}" type="slidenum">
              <a:rPr lang="en-US" smtClean="0"/>
              <a:t>18</a:t>
            </a:fld>
            <a:endParaRPr lang="en-US"/>
          </a:p>
        </p:txBody>
      </p:sp>
    </p:spTree>
    <p:extLst>
      <p:ext uri="{BB962C8B-B14F-4D97-AF65-F5344CB8AC3E}">
        <p14:creationId xmlns:p14="http://schemas.microsoft.com/office/powerpoint/2010/main" val="398856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is a question of how to integrate Drools with a Spring application. Well, the best idea is to take a Spring Java-based context and define Drools objects as beans, really. </a:t>
            </a:r>
          </a:p>
          <a:p>
            <a:endParaRPr lang="en-US" dirty="0"/>
          </a:p>
          <a:p>
            <a:r>
              <a:rPr lang="en-US" dirty="0"/>
              <a:t>One, you create a </a:t>
            </a:r>
            <a:r>
              <a:rPr lang="en-US" dirty="0" err="1"/>
              <a:t>KieContainer</a:t>
            </a:r>
            <a:r>
              <a:rPr lang="en-US" dirty="0"/>
              <a:t>, from which you can create either sessions by name, or </a:t>
            </a:r>
            <a:r>
              <a:rPr lang="en-US" dirty="0" err="1"/>
              <a:t>KieBases</a:t>
            </a:r>
            <a:r>
              <a:rPr lang="en-US" dirty="0"/>
              <a:t> and session from them, all as injectable Spring Beans. Then, From </a:t>
            </a:r>
            <a:r>
              <a:rPr lang="en-US" dirty="0" err="1"/>
              <a:t>KieSession</a:t>
            </a:r>
            <a:r>
              <a:rPr lang="en-US" dirty="0"/>
              <a:t> can be created from those </a:t>
            </a:r>
            <a:r>
              <a:rPr lang="en-US" dirty="0" err="1"/>
              <a:t>KieBases</a:t>
            </a:r>
            <a:r>
              <a:rPr lang="en-US" dirty="0"/>
              <a:t> and you can use the </a:t>
            </a:r>
            <a:r>
              <a:rPr lang="en-US" dirty="0" err="1"/>
              <a:t>KieSession</a:t>
            </a:r>
            <a:r>
              <a:rPr lang="en-US" dirty="0"/>
              <a:t> object’s </a:t>
            </a:r>
            <a:r>
              <a:rPr lang="en-US" dirty="0" err="1"/>
              <a:t>setGlobal</a:t>
            </a:r>
            <a:r>
              <a:rPr lang="en-US" dirty="0"/>
              <a:t> method to add </a:t>
            </a:r>
            <a:r>
              <a:rPr lang="en-US" dirty="0" err="1"/>
              <a:t>globals</a:t>
            </a:r>
            <a:r>
              <a:rPr lang="en-US" dirty="0"/>
              <a:t> to be useable in Drools files.</a:t>
            </a:r>
          </a:p>
        </p:txBody>
      </p:sp>
      <p:sp>
        <p:nvSpPr>
          <p:cNvPr id="4" name="Slide Number Placeholder 3"/>
          <p:cNvSpPr>
            <a:spLocks noGrp="1"/>
          </p:cNvSpPr>
          <p:nvPr>
            <p:ph type="sldNum" sz="quarter" idx="5"/>
          </p:nvPr>
        </p:nvSpPr>
        <p:spPr/>
        <p:txBody>
          <a:bodyPr/>
          <a:lstStyle/>
          <a:p>
            <a:fld id="{9679D057-7F71-DC42-97E3-2D1DA0AF3E88}" type="slidenum">
              <a:rPr lang="en-US" smtClean="0"/>
              <a:t>19</a:t>
            </a:fld>
            <a:endParaRPr lang="en-US"/>
          </a:p>
        </p:txBody>
      </p:sp>
    </p:spTree>
    <p:extLst>
      <p:ext uri="{BB962C8B-B14F-4D97-AF65-F5344CB8AC3E}">
        <p14:creationId xmlns:p14="http://schemas.microsoft.com/office/powerpoint/2010/main" val="469513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this piece of  code from the controller. It has a </a:t>
            </a:r>
            <a:r>
              <a:rPr lang="en-US" dirty="0" err="1"/>
              <a:t>KieSession</a:t>
            </a:r>
            <a:r>
              <a:rPr lang="en-US" dirty="0"/>
              <a:t> injected under the name of “</a:t>
            </a:r>
            <a:r>
              <a:rPr lang="en-US" dirty="0" err="1"/>
              <a:t>KieSession</a:t>
            </a:r>
            <a:r>
              <a:rPr lang="en-US" dirty="0"/>
              <a:t>”. To build the initial domain, we need to take all the objects to be in it and call </a:t>
            </a:r>
            <a:r>
              <a:rPr lang="en-US" dirty="0" err="1"/>
              <a:t>kieSession.insert</a:t>
            </a:r>
            <a:r>
              <a:rPr lang="en-US" dirty="0"/>
              <a:t> for each one of them. Then, we can have all rules executed by calling “fire all rules”</a:t>
            </a:r>
          </a:p>
        </p:txBody>
      </p:sp>
      <p:sp>
        <p:nvSpPr>
          <p:cNvPr id="4" name="Slide Number Placeholder 3"/>
          <p:cNvSpPr>
            <a:spLocks noGrp="1"/>
          </p:cNvSpPr>
          <p:nvPr>
            <p:ph type="sldNum" sz="quarter" idx="5"/>
          </p:nvPr>
        </p:nvSpPr>
        <p:spPr/>
        <p:txBody>
          <a:bodyPr/>
          <a:lstStyle/>
          <a:p>
            <a:fld id="{9679D057-7F71-DC42-97E3-2D1DA0AF3E88}" type="slidenum">
              <a:rPr lang="en-US" smtClean="0"/>
              <a:t>20</a:t>
            </a:fld>
            <a:endParaRPr lang="en-US"/>
          </a:p>
        </p:txBody>
      </p:sp>
    </p:spTree>
    <p:extLst>
      <p:ext uri="{BB962C8B-B14F-4D97-AF65-F5344CB8AC3E}">
        <p14:creationId xmlns:p14="http://schemas.microsoft.com/office/powerpoint/2010/main" val="174732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 bit about business logic in applications and how it can actually be defined. </a:t>
            </a:r>
          </a:p>
          <a:p>
            <a:endParaRPr lang="en-US" dirty="0"/>
          </a:p>
          <a:p>
            <a:r>
              <a:rPr lang="en-US" dirty="0"/>
              <a:t>First of all, there’s the approach that if you’ve been a Java backend developer at any point, you’ve probably been using to death. Are you familiar with the model?</a:t>
            </a:r>
          </a:p>
          <a:p>
            <a:endParaRPr lang="en-US" dirty="0"/>
          </a:p>
          <a:p>
            <a:r>
              <a:rPr lang="en-US" dirty="0"/>
              <a:t>[IF THEY AREN’T] </a:t>
            </a:r>
          </a:p>
          <a:p>
            <a:r>
              <a:rPr lang="en-US" dirty="0"/>
              <a:t>Well, basically it works like this: in code you have three layers, in terms of what your </a:t>
            </a:r>
            <a:r>
              <a:rPr lang="en-US" dirty="0" err="1"/>
              <a:t>componenents</a:t>
            </a:r>
            <a:r>
              <a:rPr lang="en-US" dirty="0"/>
              <a:t> do. First, you have the persistence layer on the bottom, where you have mostly your Data Access Objects. Like when you need a Customer object stored, you want to write a component which encapsulates the details of it. It knows how to take a Customer objects and invoke appropriate SQL inserts to put it in the database, so it just exposes a </a:t>
            </a:r>
            <a:r>
              <a:rPr lang="en-US" dirty="0" err="1"/>
              <a:t>saveCustomer</a:t>
            </a:r>
            <a:r>
              <a:rPr lang="en-US" dirty="0"/>
              <a:t> method to the outside world and other components using it, don’t have to worry about SQL and all that, just call </a:t>
            </a:r>
            <a:r>
              <a:rPr lang="en-US" dirty="0" err="1"/>
              <a:t>saveCustomer</a:t>
            </a:r>
            <a:r>
              <a:rPr lang="en-US" dirty="0"/>
              <a:t> and the rest is handled by the DAO.</a:t>
            </a:r>
          </a:p>
          <a:p>
            <a:endParaRPr lang="en-US" dirty="0"/>
          </a:p>
          <a:p>
            <a:r>
              <a:rPr lang="en-US" dirty="0"/>
              <a:t>Then you have your business layer, which has access to the Persistence Layer objects and this is where you encode the so-called business logic. So for instance, if every time a new customer is created, he has to have a default account denominated in US dollars, here you probably would have a </a:t>
            </a:r>
            <a:r>
              <a:rPr lang="en-US" dirty="0" err="1"/>
              <a:t>newCustomer</a:t>
            </a:r>
            <a:r>
              <a:rPr lang="en-US" dirty="0"/>
              <a:t> method, which would take some customer data like ID number, name, surname, address, create a Customer object and then create the Account object with the currency property set to “USD” and then use the persistence layer to save both Customer and his Account. </a:t>
            </a:r>
          </a:p>
          <a:p>
            <a:endParaRPr lang="en-US" dirty="0"/>
          </a:p>
          <a:p>
            <a:r>
              <a:rPr lang="en-US" dirty="0"/>
              <a:t>And then you have the Presentation Layer, which works with how objects are presented to the external world. So it can, for instance, receive a JSON representing the </a:t>
            </a:r>
            <a:r>
              <a:rPr lang="en-US" dirty="0" err="1"/>
              <a:t>CustomerData</a:t>
            </a:r>
            <a:r>
              <a:rPr lang="en-US" dirty="0"/>
              <a:t> and call </a:t>
            </a:r>
            <a:r>
              <a:rPr lang="en-US" dirty="0" err="1"/>
              <a:t>newCustomer</a:t>
            </a:r>
            <a:r>
              <a:rPr lang="en-US" dirty="0"/>
              <a:t> to create one.</a:t>
            </a:r>
            <a:br>
              <a:rPr lang="en-US" dirty="0"/>
            </a:br>
            <a:endParaRPr lang="en-US" dirty="0"/>
          </a:p>
          <a:p>
            <a:r>
              <a:rPr lang="en-US" dirty="0"/>
              <a:t>[END]</a:t>
            </a:r>
          </a:p>
          <a:p>
            <a:br>
              <a:rPr lang="en-US" dirty="0"/>
            </a:br>
            <a:r>
              <a:rPr lang="en-US" dirty="0"/>
              <a:t>So that’s how you usually put business logic in your applications. And in many cases, this approach is perfectly fine. However, if you stop to think about it a little, it has some drawbacks. For instance, all the logic here is hard-coded by programmers. But programmers may not always know the logic of the application very well, this is generally what business users, data scientists or business analysts know. But they can’t write code themselves, so we have to organize knowledge transfer between them and developers, which doesn’t always work very well and so we are prone to errors.</a:t>
            </a:r>
          </a:p>
          <a:p>
            <a:endParaRPr lang="en-US" dirty="0"/>
          </a:p>
          <a:p>
            <a:r>
              <a:rPr lang="en-US" dirty="0"/>
              <a:t>The second problem is changing this hardcoded logic. Imagine we have microservices: one for accounts, one for customers and one for transactions. Combining the interactions between the three, we can create some antifraud behavior. For instance, if a user has performed too more than 3 money withdrawals from the same account, each in a different country, within an hour, this is probably fraud, right?</a:t>
            </a:r>
            <a:br>
              <a:rPr lang="en-US" dirty="0"/>
            </a:br>
            <a:br>
              <a:rPr lang="en-US" dirty="0"/>
            </a:br>
            <a:r>
              <a:rPr lang="en-US" dirty="0"/>
              <a:t>But what if we want to slightly change the rule? For instance, an hour is quite a lot, a person can actually cross a border and go back in that time, in which case we will block his card unduly. So if we want to increase this timeout, we would then have to modify a ton of code: the Customers Microservice, the Accounts Microservice, the Transactions microservice ultimately. This will take a lot of time,  a lot of effort and we can run into misunderstandings between business and developers once again. </a:t>
            </a:r>
          </a:p>
          <a:p>
            <a:endParaRPr lang="en-US" dirty="0"/>
          </a:p>
          <a:p>
            <a:r>
              <a:rPr lang="en-US" dirty="0"/>
              <a:t>So there you have it: the business layer model for defining logic is nice in simple systems, but not very good for business users and modifying the logic, that’s the takeaway.</a:t>
            </a:r>
          </a:p>
        </p:txBody>
      </p:sp>
      <p:sp>
        <p:nvSpPr>
          <p:cNvPr id="4" name="Slide Number Placeholder 3"/>
          <p:cNvSpPr>
            <a:spLocks noGrp="1"/>
          </p:cNvSpPr>
          <p:nvPr>
            <p:ph type="sldNum" sz="quarter" idx="5"/>
          </p:nvPr>
        </p:nvSpPr>
        <p:spPr/>
        <p:txBody>
          <a:bodyPr/>
          <a:lstStyle/>
          <a:p>
            <a:fld id="{9679D057-7F71-DC42-97E3-2D1DA0AF3E88}" type="slidenum">
              <a:rPr lang="en-US" smtClean="0"/>
              <a:t>2</a:t>
            </a:fld>
            <a:endParaRPr lang="en-US"/>
          </a:p>
        </p:txBody>
      </p:sp>
    </p:spTree>
    <p:extLst>
      <p:ext uri="{BB962C8B-B14F-4D97-AF65-F5344CB8AC3E}">
        <p14:creationId xmlns:p14="http://schemas.microsoft.com/office/powerpoint/2010/main" val="2836315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terms of triggering rules, there’s also something called “continuous mode”, where the Drools session doesn’t stop evaluating once there are no new rules triggered, but rather will continuously evaluate them, especially once a new element is inserted into the domain. </a:t>
            </a:r>
          </a:p>
          <a:p>
            <a:endParaRPr lang="en-US" dirty="0"/>
          </a:p>
          <a:p>
            <a:r>
              <a:rPr lang="en-US" dirty="0"/>
              <a:t>This is especially useful for streaming / real-time data processing ,where data that can trigger rules will arrive continuously and rules need to evaluate with very low latency.</a:t>
            </a:r>
          </a:p>
        </p:txBody>
      </p:sp>
      <p:sp>
        <p:nvSpPr>
          <p:cNvPr id="4" name="Slide Number Placeholder 3"/>
          <p:cNvSpPr>
            <a:spLocks noGrp="1"/>
          </p:cNvSpPr>
          <p:nvPr>
            <p:ph type="sldNum" sz="quarter" idx="5"/>
          </p:nvPr>
        </p:nvSpPr>
        <p:spPr/>
        <p:txBody>
          <a:bodyPr/>
          <a:lstStyle/>
          <a:p>
            <a:fld id="{9679D057-7F71-DC42-97E3-2D1DA0AF3E88}" type="slidenum">
              <a:rPr lang="en-US" smtClean="0"/>
              <a:t>21</a:t>
            </a:fld>
            <a:endParaRPr lang="en-US"/>
          </a:p>
        </p:txBody>
      </p:sp>
    </p:spTree>
    <p:extLst>
      <p:ext uri="{BB962C8B-B14F-4D97-AF65-F5344CB8AC3E}">
        <p14:creationId xmlns:p14="http://schemas.microsoft.com/office/powerpoint/2010/main" val="1696325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Drools rules usually don’t send domain data outside, we still may be interested in final or current state of the data. For that </a:t>
            </a:r>
          </a:p>
        </p:txBody>
      </p:sp>
      <p:sp>
        <p:nvSpPr>
          <p:cNvPr id="4" name="Slide Number Placeholder 3"/>
          <p:cNvSpPr>
            <a:spLocks noGrp="1"/>
          </p:cNvSpPr>
          <p:nvPr>
            <p:ph type="sldNum" sz="quarter" idx="5"/>
          </p:nvPr>
        </p:nvSpPr>
        <p:spPr/>
        <p:txBody>
          <a:bodyPr/>
          <a:lstStyle/>
          <a:p>
            <a:fld id="{9679D057-7F71-DC42-97E3-2D1DA0AF3E88}" type="slidenum">
              <a:rPr lang="en-US" smtClean="0"/>
              <a:t>22</a:t>
            </a:fld>
            <a:endParaRPr lang="en-US"/>
          </a:p>
        </p:txBody>
      </p:sp>
    </p:spTree>
    <p:extLst>
      <p:ext uri="{BB962C8B-B14F-4D97-AF65-F5344CB8AC3E}">
        <p14:creationId xmlns:p14="http://schemas.microsoft.com/office/powerpoint/2010/main" val="353712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alternatives do we have then? </a:t>
            </a:r>
          </a:p>
          <a:p>
            <a:endParaRPr lang="en-US" dirty="0"/>
          </a:p>
          <a:p>
            <a:r>
              <a:rPr lang="en-US" dirty="0"/>
              <a:t>Well, first there is the workflow approach. In this way, the logic would be designed as a process and modelled by business users in a graphical modelling environment, usually BPMN one like Activity, </a:t>
            </a:r>
            <a:r>
              <a:rPr lang="en-US" dirty="0" err="1"/>
              <a:t>jBPMN</a:t>
            </a:r>
            <a:r>
              <a:rPr lang="en-US" dirty="0"/>
              <a:t> or similar. They would literally drag rectangles representing actions, connect them with arrows and decision blocks. So our anti-fraud example would look a bit like this now:</a:t>
            </a:r>
          </a:p>
          <a:p>
            <a:endParaRPr lang="en-US" dirty="0"/>
          </a:p>
          <a:p>
            <a:pPr marL="171450" indent="-171450">
              <a:buFont typeface="Arial" panose="020B0604020202020204" pitchFamily="34" charset="0"/>
              <a:buChar char="•"/>
            </a:pPr>
            <a:r>
              <a:rPr lang="en-US" dirty="0"/>
              <a:t>If a user executes a new transaction</a:t>
            </a:r>
          </a:p>
          <a:p>
            <a:pPr marL="171450" indent="-171450">
              <a:buFont typeface="Arial" panose="020B0604020202020204" pitchFamily="34" charset="0"/>
              <a:buChar char="•"/>
            </a:pPr>
            <a:r>
              <a:rPr lang="en-US" dirty="0"/>
              <a:t>Check his transactions from the last hour and pick last three of them</a:t>
            </a:r>
          </a:p>
          <a:p>
            <a:pPr marL="171450" indent="-171450">
              <a:buFont typeface="Arial" panose="020B0604020202020204" pitchFamily="34" charset="0"/>
              <a:buChar char="•"/>
            </a:pPr>
            <a:r>
              <a:rPr lang="en-US" dirty="0"/>
              <a:t>Check if they were performed from the same country and they were money withdrawals</a:t>
            </a:r>
          </a:p>
          <a:p>
            <a:pPr marL="171450" indent="-171450">
              <a:buFont typeface="Arial" panose="020B0604020202020204" pitchFamily="34" charset="0"/>
              <a:buChar char="•"/>
            </a:pPr>
            <a:r>
              <a:rPr lang="en-US" dirty="0"/>
              <a:t>If yes, block his card and send him info about it, like an SMS or e-mail</a:t>
            </a:r>
          </a:p>
          <a:p>
            <a:pPr marL="171450" indent="-171450">
              <a:buFont typeface="Arial" panose="020B0604020202020204" pitchFamily="34" charset="0"/>
              <a:buChar char="•"/>
            </a:pPr>
            <a:r>
              <a:rPr lang="en-US" dirty="0"/>
              <a:t>If no, do nothing</a:t>
            </a:r>
          </a:p>
          <a:p>
            <a:endParaRPr lang="en-US" dirty="0"/>
          </a:p>
          <a:p>
            <a:r>
              <a:rPr lang="en-US" dirty="0"/>
              <a:t>Behind those blocks we would have, of course, Java classes that implement the actions, like checking latest transactions in the database, finding other transactions for the dame user, also in the database, blocking a card, sending an SMS and so on. So basically every rectangle has a Java class behind it, which again would use DAOs (Persistence Layer) and so on, and data is usually passed between those components via a shared context object.</a:t>
            </a:r>
          </a:p>
        </p:txBody>
      </p:sp>
      <p:sp>
        <p:nvSpPr>
          <p:cNvPr id="4" name="Slide Number Placeholder 3"/>
          <p:cNvSpPr>
            <a:spLocks noGrp="1"/>
          </p:cNvSpPr>
          <p:nvPr>
            <p:ph type="sldNum" sz="quarter" idx="5"/>
          </p:nvPr>
        </p:nvSpPr>
        <p:spPr/>
        <p:txBody>
          <a:bodyPr/>
          <a:lstStyle/>
          <a:p>
            <a:fld id="{9679D057-7F71-DC42-97E3-2D1DA0AF3E88}" type="slidenum">
              <a:rPr lang="en-US" smtClean="0"/>
              <a:t>3</a:t>
            </a:fld>
            <a:endParaRPr lang="en-US"/>
          </a:p>
        </p:txBody>
      </p:sp>
    </p:spTree>
    <p:extLst>
      <p:ext uri="{BB962C8B-B14F-4D97-AF65-F5344CB8AC3E}">
        <p14:creationId xmlns:p14="http://schemas.microsoft.com/office/powerpoint/2010/main" val="379558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better than hardcoded business logic for being handled by business users, because BPMN sure is easier to learn for a layman than Java. It’s also easier to modify if we want to drop that 1 hour rule, because there is just one flow for this in one BPMN component, so you just go there and change params for one block – that’s it. </a:t>
            </a:r>
          </a:p>
          <a:p>
            <a:endParaRPr lang="en-US" dirty="0"/>
          </a:p>
          <a:p>
            <a:r>
              <a:rPr lang="en-US" dirty="0"/>
              <a:t>It’s also great if you need to create multiple processes that have a lot of common functionalities. In an anti-fraud system, for instance, checking other transactions for the same customer would be very heavily reused. So you just create one Java component, assign a BPMN block and business users can reuse it as much as they need. And of course, you have a nice UI here, out of the box.</a:t>
            </a:r>
          </a:p>
          <a:p>
            <a:endParaRPr lang="en-US" dirty="0"/>
          </a:p>
          <a:p>
            <a:r>
              <a:rPr lang="en-US" dirty="0"/>
              <a:t>But, it still has some problems. Mainly, if there isn’t that much code reuse, then you end up doing a lot of work writing those Java classes for each component. And then, think about our anti-fraud example process. It’s a very basic example, but still has like 6 steps in the workflow approach, which is a lot. This shows that real-life processes, even fairly simple one, yield non-trivial diagrams. </a:t>
            </a:r>
          </a:p>
          <a:p>
            <a:endParaRPr lang="en-US" dirty="0"/>
          </a:p>
          <a:p>
            <a:r>
              <a:rPr lang="en-US" dirty="0"/>
              <a:t>Finally, if the process described is complex, then the diagram can really be large and often becomes a mess, very hard to read and understand. Trust me, it can get terrible real quick.</a:t>
            </a:r>
          </a:p>
          <a:p>
            <a:endParaRPr lang="en-US" dirty="0"/>
          </a:p>
        </p:txBody>
      </p:sp>
      <p:sp>
        <p:nvSpPr>
          <p:cNvPr id="4" name="Slide Number Placeholder 3"/>
          <p:cNvSpPr>
            <a:spLocks noGrp="1"/>
          </p:cNvSpPr>
          <p:nvPr>
            <p:ph type="sldNum" sz="quarter" idx="5"/>
          </p:nvPr>
        </p:nvSpPr>
        <p:spPr/>
        <p:txBody>
          <a:bodyPr/>
          <a:lstStyle/>
          <a:p>
            <a:fld id="{9679D057-7F71-DC42-97E3-2D1DA0AF3E88}" type="slidenum">
              <a:rPr lang="en-US" smtClean="0"/>
              <a:t>4</a:t>
            </a:fld>
            <a:endParaRPr lang="en-US"/>
          </a:p>
        </p:txBody>
      </p:sp>
    </p:spTree>
    <p:extLst>
      <p:ext uri="{BB962C8B-B14F-4D97-AF65-F5344CB8AC3E}">
        <p14:creationId xmlns:p14="http://schemas.microsoft.com/office/powerpoint/2010/main" val="148196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where our last approach, the business rules one, comes into place. Here you can see and example of the code that implements one of those in Drools, a popular business rules framework and the main hero of today’s presentation – Drools.</a:t>
            </a:r>
          </a:p>
        </p:txBody>
      </p:sp>
      <p:sp>
        <p:nvSpPr>
          <p:cNvPr id="4" name="Slide Number Placeholder 3"/>
          <p:cNvSpPr>
            <a:spLocks noGrp="1"/>
          </p:cNvSpPr>
          <p:nvPr>
            <p:ph type="sldNum" sz="quarter" idx="5"/>
          </p:nvPr>
        </p:nvSpPr>
        <p:spPr/>
        <p:txBody>
          <a:bodyPr/>
          <a:lstStyle/>
          <a:p>
            <a:fld id="{9679D057-7F71-DC42-97E3-2D1DA0AF3E88}" type="slidenum">
              <a:rPr lang="en-US" smtClean="0"/>
              <a:t>5</a:t>
            </a:fld>
            <a:endParaRPr lang="en-US"/>
          </a:p>
        </p:txBody>
      </p:sp>
    </p:spTree>
    <p:extLst>
      <p:ext uri="{BB962C8B-B14F-4D97-AF65-F5344CB8AC3E}">
        <p14:creationId xmlns:p14="http://schemas.microsoft.com/office/powerpoint/2010/main" val="342200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the business rules approach to business logic work? Well, here you take some information which represent the overall *knowledge* of the system, as business rules approach is also known as the knowledge-driven approach and define some rules working on that knowledge. </a:t>
            </a:r>
          </a:p>
          <a:p>
            <a:endParaRPr lang="en-US" dirty="0"/>
          </a:p>
          <a:p>
            <a:r>
              <a:rPr lang="en-US" dirty="0"/>
              <a:t>For instance, for our anti-fraud example yet again, the facts would be Transactions, Users and Customers and the rule would look a bit like this: </a:t>
            </a:r>
          </a:p>
          <a:p>
            <a:endParaRPr lang="en-US" dirty="0"/>
          </a:p>
          <a:p>
            <a:r>
              <a:rPr lang="en-US" dirty="0"/>
              <a:t>WHEN</a:t>
            </a:r>
          </a:p>
          <a:p>
            <a:pPr marL="171450" indent="-171450">
              <a:buFontTx/>
              <a:buChar char="-"/>
            </a:pPr>
            <a:r>
              <a:rPr lang="en-US" dirty="0"/>
              <a:t>There exists a user</a:t>
            </a:r>
          </a:p>
          <a:p>
            <a:pPr marL="171450" indent="-171450">
              <a:buFontTx/>
              <a:buChar char="-"/>
            </a:pPr>
            <a:r>
              <a:rPr lang="en-US" dirty="0"/>
              <a:t>There exists a transaction for that user</a:t>
            </a:r>
          </a:p>
          <a:p>
            <a:pPr marL="171450" indent="-171450">
              <a:buFontTx/>
              <a:buChar char="-"/>
            </a:pPr>
            <a:r>
              <a:rPr lang="en-US" dirty="0"/>
              <a:t>There exist two other transactions for that user, performed in different countries within 1 hour</a:t>
            </a:r>
          </a:p>
          <a:p>
            <a:r>
              <a:rPr lang="en-US" dirty="0"/>
              <a:t>THEN</a:t>
            </a:r>
          </a:p>
          <a:p>
            <a:pPr marL="171450" indent="-171450">
              <a:buFontTx/>
              <a:buChar char="-"/>
            </a:pPr>
            <a:r>
              <a:rPr lang="en-US" dirty="0"/>
              <a:t>Block that user’s credit card</a:t>
            </a:r>
          </a:p>
          <a:p>
            <a:pPr marL="171450" indent="-171450">
              <a:buFontTx/>
              <a:buChar char="-"/>
            </a:pPr>
            <a:r>
              <a:rPr lang="en-US" dirty="0"/>
              <a:t>Send notification via SMS or e-mail</a:t>
            </a:r>
          </a:p>
          <a:p>
            <a:endParaRPr lang="en-US" dirty="0"/>
          </a:p>
          <a:p>
            <a:r>
              <a:rPr lang="en-US" dirty="0"/>
              <a:t>of course in a rules file. If on evaluation (triggered by events, via HTTP or even manually), the WHEN part is true, then the THEN part is executed, otherwise it’s not. It’s that simple.</a:t>
            </a:r>
          </a:p>
          <a:p>
            <a:br>
              <a:rPr lang="en-US" dirty="0"/>
            </a:br>
            <a:r>
              <a:rPr lang="en-US" dirty="0"/>
              <a:t>So what is that approach good for? Well, for starters, it’s still fairly descriptive and can be used nicely by business users, although the lingo may not always be as easy as moving rectangles in BPMN. But the biggest strength of that approach is: you can actually design very complex systems of rules and solve very complex problems step-by-step. Imagine we want to improve our fraud detection example. Maybe there were not three transactions from a different countries, but one of those countries is a country known for credit card fraud, like Brazil or Nigeria. Or maybe it’s a country known for terrorism support. Or maybe there is a single transaction withdrawing all the money in the account, which suggests that the card has been stolen and someone is emptying the account. Or maybe it’s an account-size shopping spree?</a:t>
            </a:r>
          </a:p>
          <a:p>
            <a:endParaRPr lang="en-US" dirty="0"/>
          </a:p>
          <a:p>
            <a:r>
              <a:rPr lang="en-US" dirty="0"/>
              <a:t>In BPMN, you would have to essentially design this in a single, bloated and hardly understandable process. But with business rules we can for instance design it like this:</a:t>
            </a:r>
          </a:p>
          <a:p>
            <a:endParaRPr lang="en-US" dirty="0"/>
          </a:p>
          <a:p>
            <a:r>
              <a:rPr lang="en-US" dirty="0"/>
              <a:t>Rule One:</a:t>
            </a:r>
          </a:p>
          <a:p>
            <a:r>
              <a:rPr lang="en-US" dirty="0"/>
              <a:t>	WHEN there is a user, and there are transactions for that user in the last hour from at least three different countries</a:t>
            </a:r>
          </a:p>
          <a:p>
            <a:r>
              <a:rPr lang="en-US" dirty="0"/>
              <a:t>	THEN increase the fraud score for that user’s card by a number of points</a:t>
            </a:r>
          </a:p>
          <a:p>
            <a:endParaRPr lang="en-US" dirty="0"/>
          </a:p>
          <a:p>
            <a:r>
              <a:rPr lang="en-US" dirty="0"/>
              <a:t>Rule Two:</a:t>
            </a:r>
          </a:p>
          <a:p>
            <a:r>
              <a:rPr lang="en-US" dirty="0"/>
              <a:t>	WHEN there is a user and there are transactions for that user in the last hour in a country on the ”countries known for card </a:t>
            </a:r>
            <a:r>
              <a:rPr lang="en-US" dirty="0" err="1"/>
              <a:t>faud</a:t>
            </a:r>
            <a:r>
              <a:rPr lang="en-US" dirty="0"/>
              <a:t>” list</a:t>
            </a:r>
          </a:p>
          <a:p>
            <a:r>
              <a:rPr lang="en-US" dirty="0"/>
              <a:t>	THEN increase the fraud score for that user’s card by a number of points</a:t>
            </a:r>
          </a:p>
          <a:p>
            <a:endParaRPr lang="en-US" dirty="0"/>
          </a:p>
          <a:p>
            <a:r>
              <a:rPr lang="en-US" dirty="0"/>
              <a:t>Rule Three: </a:t>
            </a:r>
          </a:p>
          <a:p>
            <a:r>
              <a:rPr lang="en-US" dirty="0"/>
              <a:t>	WHEN there is a user and there are transactions for that user in the last hour in a country on the “countries supporting terrorism” list</a:t>
            </a:r>
          </a:p>
          <a:p>
            <a:r>
              <a:rPr lang="en-US" dirty="0"/>
              <a:t>	THEN increase the fraud score for that user’s card by a number of points</a:t>
            </a:r>
          </a:p>
          <a:p>
            <a:endParaRPr lang="en-US" dirty="0"/>
          </a:p>
          <a:p>
            <a:r>
              <a:rPr lang="en-US" dirty="0"/>
              <a:t>Rule Four: </a:t>
            </a:r>
          </a:p>
          <a:p>
            <a:r>
              <a:rPr lang="en-US" dirty="0"/>
              <a:t>	WHEN there is a user and there are transactions for that user in the last hour emptying more than 90% funds on the account</a:t>
            </a:r>
          </a:p>
          <a:p>
            <a:r>
              <a:rPr lang="en-US" dirty="0"/>
              <a:t>	THEN increase the fraud score for that user’s card by a number of points</a:t>
            </a:r>
          </a:p>
          <a:p>
            <a:endParaRPr lang="en-US" dirty="0"/>
          </a:p>
          <a:p>
            <a:r>
              <a:rPr lang="en-US" dirty="0"/>
              <a:t>Rule Five: </a:t>
            </a:r>
          </a:p>
          <a:p>
            <a:r>
              <a:rPr lang="en-US" dirty="0"/>
              <a:t>	WHEN there is a user with a card’s fraud score bigger than some threshold</a:t>
            </a:r>
          </a:p>
          <a:p>
            <a:r>
              <a:rPr lang="en-US" dirty="0"/>
              <a:t>	THEN block that card, send SMS or email to the owner of that card</a:t>
            </a:r>
          </a:p>
          <a:p>
            <a:endParaRPr lang="en-US" dirty="0"/>
          </a:p>
          <a:p>
            <a:r>
              <a:rPr lang="en-US" dirty="0"/>
              <a:t>Although this may sound strange at first, consider that we have a set of give very simple rules here. Simple rules have the benefit of being easy to understand, modify and most importantly, in opposition to large, complex processes – testable. </a:t>
            </a:r>
          </a:p>
          <a:p>
            <a:endParaRPr lang="en-US" dirty="0"/>
          </a:p>
        </p:txBody>
      </p:sp>
      <p:sp>
        <p:nvSpPr>
          <p:cNvPr id="4" name="Slide Number Placeholder 3"/>
          <p:cNvSpPr>
            <a:spLocks noGrp="1"/>
          </p:cNvSpPr>
          <p:nvPr>
            <p:ph type="sldNum" sz="quarter" idx="5"/>
          </p:nvPr>
        </p:nvSpPr>
        <p:spPr/>
        <p:txBody>
          <a:bodyPr/>
          <a:lstStyle/>
          <a:p>
            <a:fld id="{9679D057-7F71-DC42-97E3-2D1DA0AF3E88}" type="slidenum">
              <a:rPr lang="en-US" smtClean="0"/>
              <a:t>6</a:t>
            </a:fld>
            <a:endParaRPr lang="en-US"/>
          </a:p>
        </p:txBody>
      </p:sp>
    </p:spTree>
    <p:extLst>
      <p:ext uri="{BB962C8B-B14F-4D97-AF65-F5344CB8AC3E}">
        <p14:creationId xmlns:p14="http://schemas.microsoft.com/office/powerpoint/2010/main" val="218460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it still is readable for business users and domain experts, not only to developers and since rules are decoupled and small, they can easily be modified. Since, like BPMN, the knowledge is centralized, it’s inherently easy to modify. </a:t>
            </a:r>
          </a:p>
          <a:p>
            <a:endParaRPr lang="en-US" dirty="0"/>
          </a:p>
          <a:p>
            <a:r>
              <a:rPr lang="en-US" dirty="0"/>
              <a:t>Finally, the business rules are written in a highly declarative way.</a:t>
            </a:r>
          </a:p>
        </p:txBody>
      </p:sp>
      <p:sp>
        <p:nvSpPr>
          <p:cNvPr id="4" name="Slide Number Placeholder 3"/>
          <p:cNvSpPr>
            <a:spLocks noGrp="1"/>
          </p:cNvSpPr>
          <p:nvPr>
            <p:ph type="sldNum" sz="quarter" idx="5"/>
          </p:nvPr>
        </p:nvSpPr>
        <p:spPr/>
        <p:txBody>
          <a:bodyPr/>
          <a:lstStyle/>
          <a:p>
            <a:fld id="{9679D057-7F71-DC42-97E3-2D1DA0AF3E88}" type="slidenum">
              <a:rPr lang="en-US" smtClean="0"/>
              <a:t>7</a:t>
            </a:fld>
            <a:endParaRPr lang="en-US"/>
          </a:p>
        </p:txBody>
      </p:sp>
    </p:spTree>
    <p:extLst>
      <p:ext uri="{BB962C8B-B14F-4D97-AF65-F5344CB8AC3E}">
        <p14:creationId xmlns:p14="http://schemas.microsoft.com/office/powerpoint/2010/main" val="1043038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now know what are business rules in general, let’s look at our particular example – Drools. Drools are part of the JBoss applications suite, like the </a:t>
            </a:r>
            <a:r>
              <a:rPr lang="en-US" dirty="0" err="1"/>
              <a:t>Wildfly</a:t>
            </a:r>
            <a:r>
              <a:rPr lang="en-US" dirty="0"/>
              <a:t> application server or the </a:t>
            </a:r>
            <a:r>
              <a:rPr lang="en-US" dirty="0" err="1"/>
              <a:t>jBPMN</a:t>
            </a:r>
            <a:r>
              <a:rPr lang="en-US" dirty="0"/>
              <a:t> framework. It is also part of the KIE Project within JBoss, which stands for Knowledge is Everything, which will repeat over and over in names of important classes, so try to remember it. Anyway, Drools is a self-contained project, so while it is easily integrable with the JBoss suite, it is perfectly capable to run outside of it.</a:t>
            </a:r>
          </a:p>
          <a:p>
            <a:endParaRPr lang="en-US" dirty="0"/>
          </a:p>
          <a:p>
            <a:r>
              <a:rPr lang="en-US" dirty="0"/>
              <a:t>Of course, Drools is written in Java and you write the rules in .DRL files, a format proprietary to Drools, but one with a very Java-like syntax.</a:t>
            </a:r>
          </a:p>
        </p:txBody>
      </p:sp>
      <p:sp>
        <p:nvSpPr>
          <p:cNvPr id="4" name="Slide Number Placeholder 3"/>
          <p:cNvSpPr>
            <a:spLocks noGrp="1"/>
          </p:cNvSpPr>
          <p:nvPr>
            <p:ph type="sldNum" sz="quarter" idx="5"/>
          </p:nvPr>
        </p:nvSpPr>
        <p:spPr/>
        <p:txBody>
          <a:bodyPr/>
          <a:lstStyle/>
          <a:p>
            <a:fld id="{9679D057-7F71-DC42-97E3-2D1DA0AF3E88}" type="slidenum">
              <a:rPr lang="en-US" smtClean="0"/>
              <a:t>8</a:t>
            </a:fld>
            <a:endParaRPr lang="en-US"/>
          </a:p>
        </p:txBody>
      </p:sp>
    </p:spTree>
    <p:extLst>
      <p:ext uri="{BB962C8B-B14F-4D97-AF65-F5344CB8AC3E}">
        <p14:creationId xmlns:p14="http://schemas.microsoft.com/office/powerpoint/2010/main" val="257635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how Drools workflow usually works. We first get an initial set of facts, which we will usually retrieve from some persistent sources, like databases or a messaging broker, and load it to Drools and the initial set of facts. Then, we will run Drools rules on this. Those rules, as we’ve seen, have two parts mostly: the WHEN part and the THEN part.</a:t>
            </a:r>
          </a:p>
          <a:p>
            <a:endParaRPr lang="en-US" dirty="0"/>
          </a:p>
          <a:p>
            <a:r>
              <a:rPr lang="en-US" dirty="0"/>
              <a:t>The WHEN part is essentially pattern matching on the domain data. What domain data? Well, domain data is everything you make it, as long as it’s Java classes. So for instance, for the fraud detection, you would get those users, accounts and transactions from some database or messaging systems, add them to the Drools domain, and you can pattern match on them. </a:t>
            </a:r>
          </a:p>
          <a:p>
            <a:endParaRPr lang="en-US" dirty="0"/>
          </a:p>
          <a:p>
            <a:r>
              <a:rPr lang="en-US" dirty="0"/>
              <a:t>The interesting part here is: of course even in the anti-fraud example, if you split the problem into small rules, which is the correct approach, they will depend on </a:t>
            </a:r>
            <a:r>
              <a:rPr lang="en-US" dirty="0" err="1"/>
              <a:t>eachother</a:t>
            </a:r>
            <a:r>
              <a:rPr lang="en-US" dirty="0"/>
              <a:t>. For instance, the card is only blocked if the fraud score is above some threshold. In order to that ever happen, some of the other anti-fraud rules must first be executed and create an object for that score and then increase it. So how to make it happen? Well, the great thing is, Drools does it for you by default. </a:t>
            </a:r>
          </a:p>
          <a:p>
            <a:endParaRPr lang="en-US" dirty="0"/>
          </a:p>
          <a:p>
            <a:r>
              <a:rPr lang="en-US" dirty="0"/>
              <a:t>Basically, Drools registers what classes the rule checks for and what classes it adds to the domain. By knowing this, Drools can automatically sort in which order the rules can be executed, at least for the most part. Therefore, when designing the rules, you don’t need to explicitly worry about the dependencies between your rules, but rather tie them in through data and the engine will do the rest for you. This is also good for modifying the rules or adding new, cause a new rule can just base on the same domain objects as existing ones and Drools will handle it automatically.</a:t>
            </a:r>
          </a:p>
          <a:p>
            <a:endParaRPr lang="en-US" dirty="0"/>
          </a:p>
          <a:p>
            <a:r>
              <a:rPr lang="en-US" dirty="0"/>
              <a:t>By the way, the algorithm used for sorting the rules that way is caused the </a:t>
            </a:r>
            <a:r>
              <a:rPr lang="en-US" dirty="0" err="1"/>
              <a:t>ReteOO</a:t>
            </a:r>
            <a:r>
              <a:rPr lang="en-US" dirty="0"/>
              <a:t>, which is an optimized version of the Rete algorithm. If you want to know, look it up on Wikipedia.</a:t>
            </a:r>
          </a:p>
          <a:p>
            <a:endParaRPr lang="en-US" dirty="0"/>
          </a:p>
        </p:txBody>
      </p:sp>
      <p:sp>
        <p:nvSpPr>
          <p:cNvPr id="4" name="Slide Number Placeholder 3"/>
          <p:cNvSpPr>
            <a:spLocks noGrp="1"/>
          </p:cNvSpPr>
          <p:nvPr>
            <p:ph type="sldNum" sz="quarter" idx="5"/>
          </p:nvPr>
        </p:nvSpPr>
        <p:spPr/>
        <p:txBody>
          <a:bodyPr/>
          <a:lstStyle/>
          <a:p>
            <a:fld id="{9679D057-7F71-DC42-97E3-2D1DA0AF3E88}" type="slidenum">
              <a:rPr lang="en-US" smtClean="0"/>
              <a:t>9</a:t>
            </a:fld>
            <a:endParaRPr lang="en-US"/>
          </a:p>
        </p:txBody>
      </p:sp>
    </p:spTree>
    <p:extLst>
      <p:ext uri="{BB962C8B-B14F-4D97-AF65-F5344CB8AC3E}">
        <p14:creationId xmlns:p14="http://schemas.microsoft.com/office/powerpoint/2010/main" val="90402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77E1-B9C2-F54D-9FEE-334BE272EC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501D13-EF5D-D24F-89CC-0286999124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C4BB39-4355-B144-9BF8-915D7CE75D5A}"/>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CE1ABB53-551F-E849-B512-656BF2763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C23EA-1A3B-6F4B-ABCB-9A59175AFA36}"/>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1554226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47AC-BF3B-4648-8AEF-0679AEC3B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735FA4-033C-E648-ACAA-DF185F4D2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576B8-C58F-CC43-BF5B-9060760D2094}"/>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4F628F72-4EE8-D740-B2F1-8233F9FCA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CB164-A839-1941-B56B-FAB1AF7C7029}"/>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246793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CFD01-EAB2-3C47-A134-5C544922C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C862D4-9C16-B246-90C2-721BE419B7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04803-B4AB-E243-A59A-B95E8A0CA82C}"/>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0E7CA03D-58C6-364F-8EC1-2569207BF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D1937-2360-DD4C-8910-95A4B2D674D3}"/>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283229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CCD9-647A-924F-A8ED-23DA49FA61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85BBC-DF80-7B47-980D-00E812A41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C90A2-4CE0-E443-84FA-D147338E56C9}"/>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F346F21D-78F0-8845-9414-76C96A42E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59D72-8117-1E4E-BECF-14F63FFAF3AC}"/>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362575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50FC-6857-BE4A-A24F-65B78088B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38962A-9DEA-2B42-8CAD-9C51A9DFA8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A02B7-0E7A-A44D-9234-D93BC068B9AE}"/>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362D523F-536B-6342-B0FE-70D625A48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8AC80-2853-FE4B-8FF7-59DEEBFB4EF8}"/>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109467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2E39-04B5-2A44-9C06-6B621ABB33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4FF22-F810-B041-A222-4C8D374F7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7FBD60-691C-C947-9063-CEFCFA6FC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EBF18C-E025-7B43-AA46-DD34BB957441}"/>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6" name="Footer Placeholder 5">
            <a:extLst>
              <a:ext uri="{FF2B5EF4-FFF2-40B4-BE49-F238E27FC236}">
                <a16:creationId xmlns:a16="http://schemas.microsoft.com/office/drawing/2014/main" id="{FD123623-44D5-BD48-9BE5-758544595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DD1F0-4472-D149-88F5-692BE5DDC879}"/>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371360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E58E-B45C-A947-ACED-4359A61FD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932A4B-85DA-F442-855F-298F4E7B9F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24DC20-6C8E-894A-A370-68596462C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AEE935-011D-F44B-91D6-A05ED747C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CF55C4-5A63-2A42-B963-D322C0056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CFB7E-122D-E04B-B50E-B8FE05DDC051}"/>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8" name="Footer Placeholder 7">
            <a:extLst>
              <a:ext uri="{FF2B5EF4-FFF2-40B4-BE49-F238E27FC236}">
                <a16:creationId xmlns:a16="http://schemas.microsoft.com/office/drawing/2014/main" id="{81024ACC-4BBE-4F47-87E8-C7B6A5485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28D0F0-6D57-AA45-B2CA-42C052651953}"/>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558756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EEA7-289B-6644-BCF3-33A41B630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29FC9F-9E5A-7F4B-A2E8-BAB4E74B58DF}"/>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4" name="Footer Placeholder 3">
            <a:extLst>
              <a:ext uri="{FF2B5EF4-FFF2-40B4-BE49-F238E27FC236}">
                <a16:creationId xmlns:a16="http://schemas.microsoft.com/office/drawing/2014/main" id="{946B93B6-8705-8D41-B725-09D0D85148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F2F579-9C83-D344-B905-97E9CD99CFE0}"/>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422104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F8B45-FE37-364F-8FAD-726362BB4B1A}"/>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3" name="Footer Placeholder 2">
            <a:extLst>
              <a:ext uri="{FF2B5EF4-FFF2-40B4-BE49-F238E27FC236}">
                <a16:creationId xmlns:a16="http://schemas.microsoft.com/office/drawing/2014/main" id="{8EE7EC81-A70F-5747-8D59-261EBD56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A72ADF-B8B3-2444-B9FF-DF7C6F1819A9}"/>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197559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F5B4-40A6-4B4D-BA1C-3701ED1E2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3781ED-E86A-7447-B203-A4D1FC7B7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59A50-610E-9744-9373-D805AF2B4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514F5-850B-6042-BAF1-D1AA72C1A1D9}"/>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6" name="Footer Placeholder 5">
            <a:extLst>
              <a:ext uri="{FF2B5EF4-FFF2-40B4-BE49-F238E27FC236}">
                <a16:creationId xmlns:a16="http://schemas.microsoft.com/office/drawing/2014/main" id="{745BCD22-897D-D649-8DA8-ABA3B2476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0E0B5-4CB9-AD40-A022-72752B04A2D7}"/>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3643058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51DC-918F-6A46-99C9-6ED45B807C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A91D1C-6B2B-404A-BDCB-A4590A28BE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489A04-F965-C844-AEEB-62D14BC4F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304B4-E188-8942-AFBE-F73873F698F6}"/>
              </a:ext>
            </a:extLst>
          </p:cNvPr>
          <p:cNvSpPr>
            <a:spLocks noGrp="1"/>
          </p:cNvSpPr>
          <p:nvPr>
            <p:ph type="dt" sz="half" idx="10"/>
          </p:nvPr>
        </p:nvSpPr>
        <p:spPr/>
        <p:txBody>
          <a:bodyPr/>
          <a:lstStyle/>
          <a:p>
            <a:fld id="{9B3DE726-3A25-EE42-9F61-50E2FA9F234A}" type="datetimeFigureOut">
              <a:rPr lang="en-US" smtClean="0"/>
              <a:t>1/2/20</a:t>
            </a:fld>
            <a:endParaRPr lang="en-US"/>
          </a:p>
        </p:txBody>
      </p:sp>
      <p:sp>
        <p:nvSpPr>
          <p:cNvPr id="6" name="Footer Placeholder 5">
            <a:extLst>
              <a:ext uri="{FF2B5EF4-FFF2-40B4-BE49-F238E27FC236}">
                <a16:creationId xmlns:a16="http://schemas.microsoft.com/office/drawing/2014/main" id="{A75579EC-D211-EE49-95A9-B0906DB9D8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36DE0D-64D9-4745-9A53-7AB81BD1147F}"/>
              </a:ext>
            </a:extLst>
          </p:cNvPr>
          <p:cNvSpPr>
            <a:spLocks noGrp="1"/>
          </p:cNvSpPr>
          <p:nvPr>
            <p:ph type="sldNum" sz="quarter" idx="12"/>
          </p:nvPr>
        </p:nvSpPr>
        <p:spPr/>
        <p:txBody>
          <a:bodyPr/>
          <a:lstStyle/>
          <a:p>
            <a:fld id="{F6057508-F933-E743-AA92-00DDA58303D9}" type="slidenum">
              <a:rPr lang="en-US" smtClean="0"/>
              <a:t>‹#›</a:t>
            </a:fld>
            <a:endParaRPr lang="en-US"/>
          </a:p>
        </p:txBody>
      </p:sp>
    </p:spTree>
    <p:extLst>
      <p:ext uri="{BB962C8B-B14F-4D97-AF65-F5344CB8AC3E}">
        <p14:creationId xmlns:p14="http://schemas.microsoft.com/office/powerpoint/2010/main" val="310132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B18D6-AAFE-0D4F-AAAD-23ED2EE6A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31CB3E-853F-7348-B16C-2D86A2EE4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BD0AD-D453-764F-B31B-C4EC956BA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3DE726-3A25-EE42-9F61-50E2FA9F234A}" type="datetimeFigureOut">
              <a:rPr lang="en-US" smtClean="0"/>
              <a:t>1/2/20</a:t>
            </a:fld>
            <a:endParaRPr lang="en-US"/>
          </a:p>
        </p:txBody>
      </p:sp>
      <p:sp>
        <p:nvSpPr>
          <p:cNvPr id="5" name="Footer Placeholder 4">
            <a:extLst>
              <a:ext uri="{FF2B5EF4-FFF2-40B4-BE49-F238E27FC236}">
                <a16:creationId xmlns:a16="http://schemas.microsoft.com/office/drawing/2014/main" id="{AE51281B-2416-F44E-AEA6-D71E19E9D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A06316-3AA7-9B44-9CDD-9B7F4B937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57508-F933-E743-AA92-00DDA58303D9}" type="slidenum">
              <a:rPr lang="en-US" smtClean="0"/>
              <a:t>‹#›</a:t>
            </a:fld>
            <a:endParaRPr lang="en-US"/>
          </a:p>
        </p:txBody>
      </p:sp>
    </p:spTree>
    <p:extLst>
      <p:ext uri="{BB962C8B-B14F-4D97-AF65-F5344CB8AC3E}">
        <p14:creationId xmlns:p14="http://schemas.microsoft.com/office/powerpoint/2010/main" val="1569053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jboss.org/drools/release/7.28.0.Final/drools-docs/html_single" TargetMode="External"/><Relationship Id="rId2" Type="http://schemas.openxmlformats.org/officeDocument/2006/relationships/hyperlink" Target="https://github.com/Saevel/drools-playgroun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27CD12-A6CF-489C-ADCF-17D7E56C7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E48C8E-1009-4750-9630-436223C9E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70ACFF1E-E5E6-43E9-A5B7-33E0BEBD6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C217FABC-C638-4392-847B-1D5D24ACF2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F4D7986-89F7-4A82-BCE1-D3748FA194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086EDA91-62A8-4A58-8FD1-50579B98CC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D2FE2666-E34E-4114-988D-0D6E0E7EFE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30447EE7-0C29-4B15-AABB-C0C4A8F6A7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5347D5C-1205-4D74-AA55-A6AC8C781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13696D3F-405F-490D-AF68-9BBDC7DDD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194048F-FCD0-4944-9723-14BFD0715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F634E52A-02AD-4955-AA3F-8E8935F41F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99E661E3-26F4-4992-B424-91AAE0A006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5FC5C1D-91B5-4EBF-9A3E-BB5DC1E2A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6D39CDA7-D7D3-4FED-B2BA-40464AA42D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F7F716E2-501F-47E8-9626-D9EC5492C1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3074FC5C-533A-4B99-8B9E-ED1C65AE6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00EDCFC2-0B77-4D95-8F8E-DB60A85F2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974CB405-A36B-4456-9DE3-EBE212552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BD84B494-4095-4E61-B65F-34F5C6BC8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3484AA0-BE6E-4F8B-85CF-9C4C750FF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C7D38E5F-6E59-41DA-B3CA-6AD28BF642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33" name="Isosceles Triangle 39">
              <a:extLst>
                <a:ext uri="{FF2B5EF4-FFF2-40B4-BE49-F238E27FC236}">
                  <a16:creationId xmlns:a16="http://schemas.microsoft.com/office/drawing/2014/main" id="{9AF9BC5C-44FD-4080-8C54-CC4E5F83F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A884903-3516-494A-B966-3E7651567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08420B-036C-9042-9B69-96740DCE577C}"/>
              </a:ext>
            </a:extLst>
          </p:cNvPr>
          <p:cNvSpPr>
            <a:spLocks noGrp="1"/>
          </p:cNvSpPr>
          <p:nvPr>
            <p:ph type="ctrTitle"/>
          </p:nvPr>
        </p:nvSpPr>
        <p:spPr>
          <a:xfrm>
            <a:off x="1759236" y="3980237"/>
            <a:ext cx="8672295" cy="727748"/>
          </a:xfrm>
        </p:spPr>
        <p:txBody>
          <a:bodyPr>
            <a:normAutofit/>
          </a:bodyPr>
          <a:lstStyle/>
          <a:p>
            <a:r>
              <a:rPr lang="en-US" sz="4000">
                <a:solidFill>
                  <a:schemeClr val="bg1"/>
                </a:solidFill>
              </a:rPr>
              <a:t>Kamil Owczarek</a:t>
            </a:r>
          </a:p>
        </p:txBody>
      </p:sp>
      <p:sp>
        <p:nvSpPr>
          <p:cNvPr id="36" name="Rectangle 35">
            <a:extLst>
              <a:ext uri="{FF2B5EF4-FFF2-40B4-BE49-F238E27FC236}">
                <a16:creationId xmlns:a16="http://schemas.microsoft.com/office/drawing/2014/main" id="{D2019510-1F68-48FE-8C72-905BF5582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032" y="1179555"/>
            <a:ext cx="8850737" cy="262144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26E9D4-CB66-E946-A829-A2CFC681C6D6}"/>
              </a:ext>
            </a:extLst>
          </p:cNvPr>
          <p:cNvPicPr>
            <a:picLocks noChangeAspect="1"/>
          </p:cNvPicPr>
          <p:nvPr/>
        </p:nvPicPr>
        <p:blipFill>
          <a:blip r:embed="rId3"/>
          <a:stretch>
            <a:fillRect/>
          </a:stretch>
        </p:blipFill>
        <p:spPr>
          <a:xfrm>
            <a:off x="1836387" y="1465385"/>
            <a:ext cx="8513483" cy="2064519"/>
          </a:xfrm>
          <a:prstGeom prst="rect">
            <a:avLst/>
          </a:prstGeom>
          <a:ln w="12700">
            <a:noFill/>
          </a:ln>
        </p:spPr>
      </p:pic>
    </p:spTree>
    <p:extLst>
      <p:ext uri="{BB962C8B-B14F-4D97-AF65-F5344CB8AC3E}">
        <p14:creationId xmlns:p14="http://schemas.microsoft.com/office/powerpoint/2010/main" val="1965662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808017E-9D28-F145-994E-0ACA93C1D44A}"/>
              </a:ext>
            </a:extLst>
          </p:cNvPr>
          <p:cNvSpPr/>
          <p:nvPr/>
        </p:nvSpPr>
        <p:spPr>
          <a:xfrm>
            <a:off x="4037610" y="1902087"/>
            <a:ext cx="6341424" cy="4955913"/>
          </a:xfrm>
          <a:prstGeom prst="rect">
            <a:avLst/>
          </a:prstGeom>
          <a:ln w="762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49AAD87-46C8-3146-A57C-31A208753981}"/>
              </a:ext>
            </a:extLst>
          </p:cNvPr>
          <p:cNvSpPr>
            <a:spLocks noGrp="1"/>
          </p:cNvSpPr>
          <p:nvPr>
            <p:ph type="title"/>
          </p:nvPr>
        </p:nvSpPr>
        <p:spPr/>
        <p:txBody>
          <a:bodyPr/>
          <a:lstStyle/>
          <a:p>
            <a:r>
              <a:rPr lang="en-US" dirty="0"/>
              <a:t>Iterative Rules Evaluation &amp; Integration</a:t>
            </a:r>
          </a:p>
        </p:txBody>
      </p:sp>
      <p:sp>
        <p:nvSpPr>
          <p:cNvPr id="4" name="Oval 3">
            <a:extLst>
              <a:ext uri="{FF2B5EF4-FFF2-40B4-BE49-F238E27FC236}">
                <a16:creationId xmlns:a16="http://schemas.microsoft.com/office/drawing/2014/main" id="{E63B52C0-6694-534F-8C91-4AEC3FDD839B}"/>
              </a:ext>
            </a:extLst>
          </p:cNvPr>
          <p:cNvSpPr/>
          <p:nvPr/>
        </p:nvSpPr>
        <p:spPr>
          <a:xfrm>
            <a:off x="4881562" y="2257425"/>
            <a:ext cx="2428875" cy="23431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DOMAIN</a:t>
            </a:r>
          </a:p>
        </p:txBody>
      </p:sp>
      <p:sp>
        <p:nvSpPr>
          <p:cNvPr id="5" name="Rounded Rectangle 4">
            <a:extLst>
              <a:ext uri="{FF2B5EF4-FFF2-40B4-BE49-F238E27FC236}">
                <a16:creationId xmlns:a16="http://schemas.microsoft.com/office/drawing/2014/main" id="{8618CD56-B542-6A45-BC4E-DD922742467D}"/>
              </a:ext>
            </a:extLst>
          </p:cNvPr>
          <p:cNvSpPr/>
          <p:nvPr/>
        </p:nvSpPr>
        <p:spPr>
          <a:xfrm>
            <a:off x="1151905" y="2651166"/>
            <a:ext cx="1983179" cy="155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Initial Set of Facts</a:t>
            </a:r>
          </a:p>
        </p:txBody>
      </p:sp>
      <p:sp>
        <p:nvSpPr>
          <p:cNvPr id="6" name="Rectangle 5">
            <a:extLst>
              <a:ext uri="{FF2B5EF4-FFF2-40B4-BE49-F238E27FC236}">
                <a16:creationId xmlns:a16="http://schemas.microsoft.com/office/drawing/2014/main" id="{B31E2B67-9B71-5E49-88F3-7F1080632D1F}"/>
              </a:ext>
            </a:extLst>
          </p:cNvPr>
          <p:cNvSpPr/>
          <p:nvPr/>
        </p:nvSpPr>
        <p:spPr>
          <a:xfrm>
            <a:off x="5218215" y="5950342"/>
            <a:ext cx="1755568" cy="782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 Business Rules</a:t>
            </a:r>
          </a:p>
        </p:txBody>
      </p:sp>
      <p:sp>
        <p:nvSpPr>
          <p:cNvPr id="8" name="Rectangle 7">
            <a:extLst>
              <a:ext uri="{FF2B5EF4-FFF2-40B4-BE49-F238E27FC236}">
                <a16:creationId xmlns:a16="http://schemas.microsoft.com/office/drawing/2014/main" id="{A2BD5AEE-B769-4347-B6B8-FB5D59060F00}"/>
              </a:ext>
            </a:extLst>
          </p:cNvPr>
          <p:cNvSpPr/>
          <p:nvPr/>
        </p:nvSpPr>
        <p:spPr>
          <a:xfrm>
            <a:off x="5218215" y="4884346"/>
            <a:ext cx="1755568" cy="782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Pattern match on domain objects</a:t>
            </a:r>
          </a:p>
        </p:txBody>
      </p:sp>
      <p:sp>
        <p:nvSpPr>
          <p:cNvPr id="9" name="Rectangle 8">
            <a:extLst>
              <a:ext uri="{FF2B5EF4-FFF2-40B4-BE49-F238E27FC236}">
                <a16:creationId xmlns:a16="http://schemas.microsoft.com/office/drawing/2014/main" id="{192A081B-7DC6-9645-ABAB-F226D201E28A}"/>
              </a:ext>
            </a:extLst>
          </p:cNvPr>
          <p:cNvSpPr/>
          <p:nvPr/>
        </p:nvSpPr>
        <p:spPr>
          <a:xfrm>
            <a:off x="7310437" y="5950341"/>
            <a:ext cx="1755568" cy="782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 External Actions</a:t>
            </a:r>
          </a:p>
        </p:txBody>
      </p:sp>
      <p:sp>
        <p:nvSpPr>
          <p:cNvPr id="10" name="Rectangle 9">
            <a:extLst>
              <a:ext uri="{FF2B5EF4-FFF2-40B4-BE49-F238E27FC236}">
                <a16:creationId xmlns:a16="http://schemas.microsoft.com/office/drawing/2014/main" id="{22CE9D55-E035-5A4E-9806-6D5D04A6FD4B}"/>
              </a:ext>
            </a:extLst>
          </p:cNvPr>
          <p:cNvSpPr/>
          <p:nvPr/>
        </p:nvSpPr>
        <p:spPr>
          <a:xfrm>
            <a:off x="7310437" y="4884345"/>
            <a:ext cx="1755568" cy="782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facts to the domain</a:t>
            </a:r>
          </a:p>
        </p:txBody>
      </p:sp>
      <p:sp>
        <p:nvSpPr>
          <p:cNvPr id="11" name="Down Arrow 10">
            <a:extLst>
              <a:ext uri="{FF2B5EF4-FFF2-40B4-BE49-F238E27FC236}">
                <a16:creationId xmlns:a16="http://schemas.microsoft.com/office/drawing/2014/main" id="{FE331543-E358-0241-9072-7C4ECE4F4CEF}"/>
              </a:ext>
            </a:extLst>
          </p:cNvPr>
          <p:cNvSpPr/>
          <p:nvPr/>
        </p:nvSpPr>
        <p:spPr>
          <a:xfrm>
            <a:off x="5957886" y="4600575"/>
            <a:ext cx="276226" cy="28377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F2F0D227-24BC-2744-94FA-F3AA8EB691E9}"/>
              </a:ext>
            </a:extLst>
          </p:cNvPr>
          <p:cNvSpPr/>
          <p:nvPr/>
        </p:nvSpPr>
        <p:spPr>
          <a:xfrm>
            <a:off x="5945577" y="5666571"/>
            <a:ext cx="276226" cy="28377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E166CAB-34C6-384A-B051-8289CA9F9024}"/>
              </a:ext>
            </a:extLst>
          </p:cNvPr>
          <p:cNvSpPr/>
          <p:nvPr/>
        </p:nvSpPr>
        <p:spPr>
          <a:xfrm rot="12769493">
            <a:off x="6996703" y="5436801"/>
            <a:ext cx="289917" cy="623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2C203BE6-4BA1-6041-A8A0-2A9105E63D26}"/>
              </a:ext>
            </a:extLst>
          </p:cNvPr>
          <p:cNvSpPr/>
          <p:nvPr/>
        </p:nvSpPr>
        <p:spPr>
          <a:xfrm rot="16200000">
            <a:off x="6997153" y="6111548"/>
            <a:ext cx="289917" cy="3366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CFB0FE9-FE7E-CF49-8D9B-33F4A7B16BB0}"/>
              </a:ext>
            </a:extLst>
          </p:cNvPr>
          <p:cNvSpPr txBox="1"/>
          <p:nvPr/>
        </p:nvSpPr>
        <p:spPr>
          <a:xfrm>
            <a:off x="8550234" y="2004835"/>
            <a:ext cx="1745673" cy="923330"/>
          </a:xfrm>
          <a:prstGeom prst="rect">
            <a:avLst/>
          </a:prstGeom>
          <a:noFill/>
        </p:spPr>
        <p:txBody>
          <a:bodyPr wrap="square" rtlCol="0">
            <a:spAutoFit/>
          </a:bodyPr>
          <a:lstStyle/>
          <a:p>
            <a:r>
              <a:rPr lang="en-US" b="1" dirty="0">
                <a:solidFill>
                  <a:srgbClr val="7030A0"/>
                </a:solidFill>
              </a:rPr>
              <a:t>Repeat until no new patterns are matched</a:t>
            </a:r>
          </a:p>
        </p:txBody>
      </p:sp>
      <p:sp>
        <p:nvSpPr>
          <p:cNvPr id="19" name="Down Arrow 18">
            <a:extLst>
              <a:ext uri="{FF2B5EF4-FFF2-40B4-BE49-F238E27FC236}">
                <a16:creationId xmlns:a16="http://schemas.microsoft.com/office/drawing/2014/main" id="{8F8CEE12-9680-A94A-A256-D7952BD6FE65}"/>
              </a:ext>
            </a:extLst>
          </p:cNvPr>
          <p:cNvSpPr/>
          <p:nvPr/>
        </p:nvSpPr>
        <p:spPr>
          <a:xfrm rot="8307433">
            <a:off x="6924511" y="4260228"/>
            <a:ext cx="298793" cy="74445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2D9E429-D019-724A-A5AE-9F18D06C2B24}"/>
              </a:ext>
            </a:extLst>
          </p:cNvPr>
          <p:cNvSpPr/>
          <p:nvPr/>
        </p:nvSpPr>
        <p:spPr>
          <a:xfrm rot="16200000" flipH="1">
            <a:off x="3857631" y="2555762"/>
            <a:ext cx="301385" cy="174647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9388D7CA-C7CD-F548-AE6C-5F137BB4F981}"/>
              </a:ext>
            </a:extLst>
          </p:cNvPr>
          <p:cNvSpPr/>
          <p:nvPr/>
        </p:nvSpPr>
        <p:spPr>
          <a:xfrm>
            <a:off x="629391" y="5213940"/>
            <a:ext cx="522514" cy="86441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DS1</a:t>
            </a:r>
          </a:p>
        </p:txBody>
      </p:sp>
      <p:sp>
        <p:nvSpPr>
          <p:cNvPr id="22" name="Can 21">
            <a:extLst>
              <a:ext uri="{FF2B5EF4-FFF2-40B4-BE49-F238E27FC236}">
                <a16:creationId xmlns:a16="http://schemas.microsoft.com/office/drawing/2014/main" id="{63D30DD3-0052-3C4D-8A76-D90D0CBA29FF}"/>
              </a:ext>
            </a:extLst>
          </p:cNvPr>
          <p:cNvSpPr/>
          <p:nvPr/>
        </p:nvSpPr>
        <p:spPr>
          <a:xfrm>
            <a:off x="2971787" y="5247752"/>
            <a:ext cx="522514" cy="86441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DS N</a:t>
            </a:r>
          </a:p>
        </p:txBody>
      </p:sp>
      <p:sp>
        <p:nvSpPr>
          <p:cNvPr id="23" name="Can 22">
            <a:extLst>
              <a:ext uri="{FF2B5EF4-FFF2-40B4-BE49-F238E27FC236}">
                <a16:creationId xmlns:a16="http://schemas.microsoft.com/office/drawing/2014/main" id="{9CDC421B-A6C2-8046-8FBA-0AF82DE6603E}"/>
              </a:ext>
            </a:extLst>
          </p:cNvPr>
          <p:cNvSpPr/>
          <p:nvPr/>
        </p:nvSpPr>
        <p:spPr>
          <a:xfrm>
            <a:off x="1410733" y="5234364"/>
            <a:ext cx="522514" cy="86441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DS2</a:t>
            </a:r>
          </a:p>
        </p:txBody>
      </p:sp>
      <p:sp>
        <p:nvSpPr>
          <p:cNvPr id="24" name="Can 23">
            <a:extLst>
              <a:ext uri="{FF2B5EF4-FFF2-40B4-BE49-F238E27FC236}">
                <a16:creationId xmlns:a16="http://schemas.microsoft.com/office/drawing/2014/main" id="{13BF41C6-5EF7-1146-9538-158F53A3BCF7}"/>
              </a:ext>
            </a:extLst>
          </p:cNvPr>
          <p:cNvSpPr/>
          <p:nvPr/>
        </p:nvSpPr>
        <p:spPr>
          <a:xfrm>
            <a:off x="2181100" y="5247752"/>
            <a:ext cx="522514" cy="86441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5" name="Right Arrow 24">
            <a:extLst>
              <a:ext uri="{FF2B5EF4-FFF2-40B4-BE49-F238E27FC236}">
                <a16:creationId xmlns:a16="http://schemas.microsoft.com/office/drawing/2014/main" id="{0622D05B-3280-834B-9842-75D5FADF446C}"/>
              </a:ext>
            </a:extLst>
          </p:cNvPr>
          <p:cNvSpPr/>
          <p:nvPr/>
        </p:nvSpPr>
        <p:spPr>
          <a:xfrm>
            <a:off x="9066005" y="6197863"/>
            <a:ext cx="2405559" cy="2871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7E677C7F-56B9-F545-B51A-C749EA838489}"/>
              </a:ext>
            </a:extLst>
          </p:cNvPr>
          <p:cNvSpPr/>
          <p:nvPr/>
        </p:nvSpPr>
        <p:spPr>
          <a:xfrm rot="12308548" flipH="1">
            <a:off x="1030643" y="4162219"/>
            <a:ext cx="301385" cy="12085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A1F09F9C-8B80-A843-BC5C-E27FE2EA4D4C}"/>
              </a:ext>
            </a:extLst>
          </p:cNvPr>
          <p:cNvSpPr/>
          <p:nvPr/>
        </p:nvSpPr>
        <p:spPr>
          <a:xfrm rot="10800000" flipH="1">
            <a:off x="1548009" y="4206833"/>
            <a:ext cx="301385" cy="111805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E908141C-BE11-8440-9CB3-D5367AE0CC06}"/>
              </a:ext>
            </a:extLst>
          </p:cNvPr>
          <p:cNvSpPr/>
          <p:nvPr/>
        </p:nvSpPr>
        <p:spPr>
          <a:xfrm rot="10800000" flipH="1">
            <a:off x="2294774" y="4206833"/>
            <a:ext cx="301385" cy="111805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5035F32C-5342-BA4E-A338-CAE3FC95B531}"/>
              </a:ext>
            </a:extLst>
          </p:cNvPr>
          <p:cNvSpPr/>
          <p:nvPr/>
        </p:nvSpPr>
        <p:spPr>
          <a:xfrm rot="9631057" flipH="1">
            <a:off x="2949617" y="4161572"/>
            <a:ext cx="301385" cy="12085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5DC13EC-669D-EE44-8D69-BF0568C38BFB}"/>
              </a:ext>
            </a:extLst>
          </p:cNvPr>
          <p:cNvSpPr txBox="1"/>
          <p:nvPr/>
        </p:nvSpPr>
        <p:spPr>
          <a:xfrm>
            <a:off x="10403776" y="4845407"/>
            <a:ext cx="1755568" cy="1477328"/>
          </a:xfrm>
          <a:prstGeom prst="rect">
            <a:avLst/>
          </a:prstGeom>
          <a:noFill/>
        </p:spPr>
        <p:txBody>
          <a:bodyPr wrap="square" rtlCol="0">
            <a:spAutoFit/>
          </a:bodyPr>
          <a:lstStyle/>
          <a:p>
            <a:r>
              <a:rPr lang="en-US" dirty="0"/>
              <a:t>Send e-mail</a:t>
            </a:r>
          </a:p>
          <a:p>
            <a:r>
              <a:rPr lang="en-US" dirty="0"/>
              <a:t>Send SMS</a:t>
            </a:r>
          </a:p>
          <a:p>
            <a:r>
              <a:rPr lang="en-US" dirty="0"/>
              <a:t>Write to a DB</a:t>
            </a:r>
          </a:p>
          <a:p>
            <a:r>
              <a:rPr lang="en-US" dirty="0"/>
              <a:t>Publish message</a:t>
            </a:r>
          </a:p>
          <a:p>
            <a:r>
              <a:rPr lang="en-US" dirty="0"/>
              <a:t>Etc.</a:t>
            </a:r>
          </a:p>
        </p:txBody>
      </p:sp>
    </p:spTree>
    <p:extLst>
      <p:ext uri="{BB962C8B-B14F-4D97-AF65-F5344CB8AC3E}">
        <p14:creationId xmlns:p14="http://schemas.microsoft.com/office/powerpoint/2010/main" val="27717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F3FB-7315-FD42-B74B-1C201BDD8A2D}"/>
              </a:ext>
            </a:extLst>
          </p:cNvPr>
          <p:cNvSpPr>
            <a:spLocks noGrp="1"/>
          </p:cNvSpPr>
          <p:nvPr>
            <p:ph type="title"/>
          </p:nvPr>
        </p:nvSpPr>
        <p:spPr/>
        <p:txBody>
          <a:bodyPr/>
          <a:lstStyle/>
          <a:p>
            <a:r>
              <a:rPr lang="en-US" dirty="0"/>
              <a:t>Drools Architecture</a:t>
            </a:r>
          </a:p>
        </p:txBody>
      </p:sp>
      <p:sp>
        <p:nvSpPr>
          <p:cNvPr id="5" name="Rounded Rectangle 4">
            <a:extLst>
              <a:ext uri="{FF2B5EF4-FFF2-40B4-BE49-F238E27FC236}">
                <a16:creationId xmlns:a16="http://schemas.microsoft.com/office/drawing/2014/main" id="{2A01CE01-5AB8-8746-8773-AA654EC22E0D}"/>
              </a:ext>
            </a:extLst>
          </p:cNvPr>
          <p:cNvSpPr/>
          <p:nvPr/>
        </p:nvSpPr>
        <p:spPr>
          <a:xfrm>
            <a:off x="1514475" y="1735138"/>
            <a:ext cx="9163050" cy="4757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KieContainer</a:t>
            </a:r>
            <a:endParaRPr lang="en-US" dirty="0"/>
          </a:p>
        </p:txBody>
      </p:sp>
      <p:sp>
        <p:nvSpPr>
          <p:cNvPr id="6" name="Rounded Rectangle 5">
            <a:extLst>
              <a:ext uri="{FF2B5EF4-FFF2-40B4-BE49-F238E27FC236}">
                <a16:creationId xmlns:a16="http://schemas.microsoft.com/office/drawing/2014/main" id="{5DDCD363-B962-7D42-BFF1-B2E6770AFF0F}"/>
              </a:ext>
            </a:extLst>
          </p:cNvPr>
          <p:cNvSpPr/>
          <p:nvPr/>
        </p:nvSpPr>
        <p:spPr>
          <a:xfrm>
            <a:off x="3050381" y="2720976"/>
            <a:ext cx="5800725" cy="24860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err="1"/>
              <a:t>KieBase</a:t>
            </a:r>
            <a:r>
              <a:rPr lang="en-US" dirty="0"/>
              <a:t> (Knowledge Base) = Single set of rules</a:t>
            </a:r>
          </a:p>
        </p:txBody>
      </p:sp>
      <p:sp>
        <p:nvSpPr>
          <p:cNvPr id="7" name="Rounded Rectangle 6">
            <a:extLst>
              <a:ext uri="{FF2B5EF4-FFF2-40B4-BE49-F238E27FC236}">
                <a16:creationId xmlns:a16="http://schemas.microsoft.com/office/drawing/2014/main" id="{6E998779-1302-EC40-BA94-94D9F9511FE8}"/>
              </a:ext>
            </a:extLst>
          </p:cNvPr>
          <p:cNvSpPr/>
          <p:nvPr/>
        </p:nvSpPr>
        <p:spPr>
          <a:xfrm>
            <a:off x="4243388" y="3621089"/>
            <a:ext cx="3157537" cy="12144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err="1"/>
              <a:t>KieSession</a:t>
            </a:r>
            <a:r>
              <a:rPr lang="en-US" dirty="0"/>
              <a:t> (Session) = Set of facts = Single evaluation cycle</a:t>
            </a:r>
          </a:p>
        </p:txBody>
      </p:sp>
      <p:sp>
        <p:nvSpPr>
          <p:cNvPr id="8" name="Round Diagonal Corner Rectangle 7">
            <a:extLst>
              <a:ext uri="{FF2B5EF4-FFF2-40B4-BE49-F238E27FC236}">
                <a16:creationId xmlns:a16="http://schemas.microsoft.com/office/drawing/2014/main" id="{65121C48-65CA-224E-999C-108AD230C217}"/>
              </a:ext>
            </a:extLst>
          </p:cNvPr>
          <p:cNvSpPr/>
          <p:nvPr/>
        </p:nvSpPr>
        <p:spPr>
          <a:xfrm>
            <a:off x="8851106" y="4979990"/>
            <a:ext cx="1328737" cy="1228725"/>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XML descriptor</a:t>
            </a:r>
          </a:p>
        </p:txBody>
      </p:sp>
    </p:spTree>
    <p:extLst>
      <p:ext uri="{BB962C8B-B14F-4D97-AF65-F5344CB8AC3E}">
        <p14:creationId xmlns:p14="http://schemas.microsoft.com/office/powerpoint/2010/main" val="3721447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E2F-CA4F-174B-9B09-FF005FA22ECE}"/>
              </a:ext>
            </a:extLst>
          </p:cNvPr>
          <p:cNvSpPr>
            <a:spLocks noGrp="1"/>
          </p:cNvSpPr>
          <p:nvPr>
            <p:ph type="title"/>
          </p:nvPr>
        </p:nvSpPr>
        <p:spPr/>
        <p:txBody>
          <a:bodyPr/>
          <a:lstStyle/>
          <a:p>
            <a:r>
              <a:rPr lang="en-US" dirty="0"/>
              <a:t>Sessions</a:t>
            </a:r>
          </a:p>
        </p:txBody>
      </p:sp>
      <p:graphicFrame>
        <p:nvGraphicFramePr>
          <p:cNvPr id="4" name="Content Placeholder 3">
            <a:extLst>
              <a:ext uri="{FF2B5EF4-FFF2-40B4-BE49-F238E27FC236}">
                <a16:creationId xmlns:a16="http://schemas.microsoft.com/office/drawing/2014/main" id="{E0C9F7EF-7832-724E-9631-9B8DB436928A}"/>
              </a:ext>
            </a:extLst>
          </p:cNvPr>
          <p:cNvGraphicFramePr>
            <a:graphicFrameLocks noGrp="1"/>
          </p:cNvGraphicFramePr>
          <p:nvPr>
            <p:ph idx="1"/>
            <p:extLst>
              <p:ext uri="{D42A27DB-BD31-4B8C-83A1-F6EECF244321}">
                <p14:modId xmlns:p14="http://schemas.microsoft.com/office/powerpoint/2010/main" val="3851419751"/>
              </p:ext>
            </p:extLst>
          </p:nvPr>
        </p:nvGraphicFramePr>
        <p:xfrm>
          <a:off x="838200" y="2001838"/>
          <a:ext cx="10515600" cy="365125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12935513"/>
                    </a:ext>
                  </a:extLst>
                </a:gridCol>
                <a:gridCol w="5257800">
                  <a:extLst>
                    <a:ext uri="{9D8B030D-6E8A-4147-A177-3AD203B41FA5}">
                      <a16:colId xmlns:a16="http://schemas.microsoft.com/office/drawing/2014/main" val="2571573714"/>
                    </a:ext>
                  </a:extLst>
                </a:gridCol>
              </a:tblGrid>
              <a:tr h="730250">
                <a:tc>
                  <a:txBody>
                    <a:bodyPr/>
                    <a:lstStyle/>
                    <a:p>
                      <a:pPr algn="ctr"/>
                      <a:r>
                        <a:rPr lang="en-US" dirty="0"/>
                        <a:t>STATELESS</a:t>
                      </a:r>
                    </a:p>
                  </a:txBody>
                  <a:tcPr anchor="ctr"/>
                </a:tc>
                <a:tc>
                  <a:txBody>
                    <a:bodyPr/>
                    <a:lstStyle/>
                    <a:p>
                      <a:pPr algn="ctr"/>
                      <a:r>
                        <a:rPr lang="en-US" dirty="0"/>
                        <a:t>STATEFUL</a:t>
                      </a:r>
                    </a:p>
                  </a:txBody>
                  <a:tcPr anchor="ctr"/>
                </a:tc>
                <a:extLst>
                  <a:ext uri="{0D108BD9-81ED-4DB2-BD59-A6C34878D82A}">
                    <a16:rowId xmlns:a16="http://schemas.microsoft.com/office/drawing/2014/main" val="347446688"/>
                  </a:ext>
                </a:extLst>
              </a:tr>
              <a:tr h="730250">
                <a:tc>
                  <a:txBody>
                    <a:bodyPr/>
                    <a:lstStyle/>
                    <a:p>
                      <a:pPr algn="ctr"/>
                      <a:r>
                        <a:rPr lang="en-US" dirty="0"/>
                        <a:t>Doesn’t re-evaluate rules based on added facts</a:t>
                      </a:r>
                    </a:p>
                  </a:txBody>
                  <a:tcPr anchor="ctr"/>
                </a:tc>
                <a:tc>
                  <a:txBody>
                    <a:bodyPr/>
                    <a:lstStyle/>
                    <a:p>
                      <a:pPr algn="ctr"/>
                      <a:r>
                        <a:rPr lang="en-US" dirty="0"/>
                        <a:t>Re-evaluates the rules based on added facts</a:t>
                      </a:r>
                    </a:p>
                  </a:txBody>
                  <a:tcPr anchor="ctr"/>
                </a:tc>
                <a:extLst>
                  <a:ext uri="{0D108BD9-81ED-4DB2-BD59-A6C34878D82A}">
                    <a16:rowId xmlns:a16="http://schemas.microsoft.com/office/drawing/2014/main" val="3357050355"/>
                  </a:ext>
                </a:extLst>
              </a:tr>
              <a:tr h="730250">
                <a:tc>
                  <a:txBody>
                    <a:bodyPr/>
                    <a:lstStyle/>
                    <a:p>
                      <a:pPr algn="ctr"/>
                      <a:r>
                        <a:rPr lang="en-US" dirty="0"/>
                        <a:t>Validation</a:t>
                      </a:r>
                    </a:p>
                  </a:txBody>
                  <a:tcPr anchor="ctr"/>
                </a:tc>
                <a:tc>
                  <a:txBody>
                    <a:bodyPr/>
                    <a:lstStyle/>
                    <a:p>
                      <a:pPr algn="ctr"/>
                      <a:r>
                        <a:rPr lang="en-US" dirty="0"/>
                        <a:t>Complex rule systems</a:t>
                      </a:r>
                    </a:p>
                  </a:txBody>
                  <a:tcPr anchor="ctr"/>
                </a:tc>
                <a:extLst>
                  <a:ext uri="{0D108BD9-81ED-4DB2-BD59-A6C34878D82A}">
                    <a16:rowId xmlns:a16="http://schemas.microsoft.com/office/drawing/2014/main" val="4080330328"/>
                  </a:ext>
                </a:extLst>
              </a:tr>
              <a:tr h="730250">
                <a:tc>
                  <a:txBody>
                    <a:bodyPr/>
                    <a:lstStyle/>
                    <a:p>
                      <a:pPr algn="ctr"/>
                      <a:r>
                        <a:rPr lang="en-US" dirty="0"/>
                        <a:t>Simple Computation</a:t>
                      </a:r>
                    </a:p>
                  </a:txBody>
                  <a:tcPr anchor="ctr"/>
                </a:tc>
                <a:tc>
                  <a:txBody>
                    <a:bodyPr/>
                    <a:lstStyle/>
                    <a:p>
                      <a:pPr algn="ctr"/>
                      <a:r>
                        <a:rPr lang="en-US" dirty="0"/>
                        <a:t>Complex event processing</a:t>
                      </a:r>
                    </a:p>
                  </a:txBody>
                  <a:tcPr anchor="ctr"/>
                </a:tc>
                <a:extLst>
                  <a:ext uri="{0D108BD9-81ED-4DB2-BD59-A6C34878D82A}">
                    <a16:rowId xmlns:a16="http://schemas.microsoft.com/office/drawing/2014/main" val="4205864596"/>
                  </a:ext>
                </a:extLst>
              </a:tr>
              <a:tr h="730250">
                <a:tc>
                  <a:txBody>
                    <a:bodyPr/>
                    <a:lstStyle/>
                    <a:p>
                      <a:pPr algn="ctr"/>
                      <a:r>
                        <a:rPr lang="en-US" dirty="0"/>
                        <a:t>Message / data routing</a:t>
                      </a:r>
                    </a:p>
                  </a:txBody>
                  <a:tcPr anchor="ctr"/>
                </a:tc>
                <a:tc>
                  <a:txBody>
                    <a:bodyPr/>
                    <a:lstStyle/>
                    <a:p>
                      <a:pPr algn="ctr"/>
                      <a:r>
                        <a:rPr lang="en-US" dirty="0"/>
                        <a:t>Monitoring, Diagnostics, Logistics, Compliance rules</a:t>
                      </a:r>
                    </a:p>
                  </a:txBody>
                  <a:tcPr anchor="ctr"/>
                </a:tc>
                <a:extLst>
                  <a:ext uri="{0D108BD9-81ED-4DB2-BD59-A6C34878D82A}">
                    <a16:rowId xmlns:a16="http://schemas.microsoft.com/office/drawing/2014/main" val="3733399687"/>
                  </a:ext>
                </a:extLst>
              </a:tr>
            </a:tbl>
          </a:graphicData>
        </a:graphic>
      </p:graphicFrame>
    </p:spTree>
    <p:extLst>
      <p:ext uri="{BB962C8B-B14F-4D97-AF65-F5344CB8AC3E}">
        <p14:creationId xmlns:p14="http://schemas.microsoft.com/office/powerpoint/2010/main" val="193915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E40-7AF0-A54E-81BF-18144627C5F0}"/>
              </a:ext>
            </a:extLst>
          </p:cNvPr>
          <p:cNvSpPr>
            <a:spLocks noGrp="1"/>
          </p:cNvSpPr>
          <p:nvPr>
            <p:ph type="title"/>
          </p:nvPr>
        </p:nvSpPr>
        <p:spPr/>
        <p:txBody>
          <a:bodyPr/>
          <a:lstStyle/>
          <a:p>
            <a:r>
              <a:rPr lang="en-US" dirty="0"/>
              <a:t>DRL Files</a:t>
            </a:r>
          </a:p>
        </p:txBody>
      </p:sp>
      <p:sp>
        <p:nvSpPr>
          <p:cNvPr id="3" name="Content Placeholder 2">
            <a:extLst>
              <a:ext uri="{FF2B5EF4-FFF2-40B4-BE49-F238E27FC236}">
                <a16:creationId xmlns:a16="http://schemas.microsoft.com/office/drawing/2014/main" id="{E36423DF-5C8D-8144-A927-220963D7DE43}"/>
              </a:ext>
            </a:extLst>
          </p:cNvPr>
          <p:cNvSpPr>
            <a:spLocks noGrp="1"/>
          </p:cNvSpPr>
          <p:nvPr>
            <p:ph idx="1"/>
          </p:nvPr>
        </p:nvSpPr>
        <p:spPr>
          <a:xfrm>
            <a:off x="1154875" y="2359291"/>
            <a:ext cx="10515600" cy="4351338"/>
          </a:xfrm>
        </p:spPr>
        <p:txBody>
          <a:bodyPr>
            <a:normAutofit fontScale="85000" lnSpcReduction="20000"/>
          </a:bodyPr>
          <a:lstStyle/>
          <a:p>
            <a:pPr marL="0" indent="0">
              <a:buNone/>
            </a:pPr>
            <a:r>
              <a:rPr lang="en-US" dirty="0">
                <a:solidFill>
                  <a:srgbClr val="00B0F0"/>
                </a:solidFill>
              </a:rPr>
              <a:t>package</a:t>
            </a:r>
            <a:r>
              <a:rPr lang="en-US" dirty="0"/>
              <a:t> </a:t>
            </a:r>
            <a:r>
              <a:rPr lang="en-US" dirty="0" err="1"/>
              <a:t>prv.saevel.drools.playground.rules</a:t>
            </a:r>
            <a:br>
              <a:rPr lang="en-US" dirty="0"/>
            </a:br>
            <a:br>
              <a:rPr lang="en-US" dirty="0"/>
            </a:br>
            <a:r>
              <a:rPr lang="en-US" dirty="0">
                <a:solidFill>
                  <a:srgbClr val="00B0F0"/>
                </a:solidFill>
              </a:rPr>
              <a:t>import</a:t>
            </a:r>
            <a:r>
              <a:rPr lang="en-US" dirty="0"/>
              <a:t> </a:t>
            </a:r>
            <a:r>
              <a:rPr lang="en-US" dirty="0" err="1"/>
              <a:t>prv.saevel.drools.playground.services.model.User</a:t>
            </a:r>
            <a:r>
              <a:rPr lang="en-US" dirty="0"/>
              <a:t>;</a:t>
            </a:r>
            <a:br>
              <a:rPr lang="en-US" dirty="0"/>
            </a:br>
            <a:r>
              <a:rPr lang="en-US" dirty="0">
                <a:solidFill>
                  <a:srgbClr val="00B0F0"/>
                </a:solidFill>
              </a:rPr>
              <a:t>import</a:t>
            </a:r>
            <a:r>
              <a:rPr lang="en-US" dirty="0"/>
              <a:t> </a:t>
            </a:r>
            <a:r>
              <a:rPr lang="en-US" dirty="0" err="1"/>
              <a:t>prv.saevel.drools.playground.services.model.Account</a:t>
            </a:r>
            <a:r>
              <a:rPr lang="en-US" dirty="0"/>
              <a:t>;</a:t>
            </a:r>
            <a:br>
              <a:rPr lang="en-US" dirty="0"/>
            </a:br>
            <a:r>
              <a:rPr lang="en-US" dirty="0">
                <a:solidFill>
                  <a:srgbClr val="00B0F0"/>
                </a:solidFill>
              </a:rPr>
              <a:t>import</a:t>
            </a:r>
            <a:r>
              <a:rPr lang="en-US" dirty="0"/>
              <a:t> </a:t>
            </a:r>
            <a:r>
              <a:rPr lang="en-US" dirty="0" err="1"/>
              <a:t>prv.saevel.drools.playground.persistence.model.Currency</a:t>
            </a:r>
            <a:r>
              <a:rPr lang="en-US" dirty="0"/>
              <a:t>;</a:t>
            </a:r>
            <a:br>
              <a:rPr lang="en-US" dirty="0"/>
            </a:br>
            <a:br>
              <a:rPr lang="en-US" dirty="0"/>
            </a:br>
            <a:r>
              <a:rPr lang="en-US" dirty="0">
                <a:solidFill>
                  <a:srgbClr val="00B0F0"/>
                </a:solidFill>
              </a:rPr>
              <a:t>global</a:t>
            </a:r>
            <a:r>
              <a:rPr lang="en-US" dirty="0"/>
              <a:t> </a:t>
            </a:r>
            <a:r>
              <a:rPr lang="en-US" dirty="0" err="1"/>
              <a:t>prv.saevel.drools.playground.services.AccountService</a:t>
            </a:r>
            <a:r>
              <a:rPr lang="en-US" dirty="0"/>
              <a:t> </a:t>
            </a:r>
            <a:r>
              <a:rPr lang="en-US" dirty="0" err="1"/>
              <a:t>accountService</a:t>
            </a:r>
            <a:r>
              <a:rPr lang="en-US" dirty="0"/>
              <a:t>;</a:t>
            </a:r>
            <a:br>
              <a:rPr lang="en-US" dirty="0"/>
            </a:br>
            <a:br>
              <a:rPr lang="en-US" dirty="0"/>
            </a:br>
            <a:r>
              <a:rPr lang="en-US" dirty="0">
                <a:solidFill>
                  <a:srgbClr val="00B0F0"/>
                </a:solidFill>
              </a:rPr>
              <a:t>rule</a:t>
            </a:r>
            <a:r>
              <a:rPr lang="en-US" dirty="0"/>
              <a:t> "</a:t>
            </a:r>
            <a:r>
              <a:rPr lang="en-US" dirty="0" err="1"/>
              <a:t>DefaultAccount</a:t>
            </a:r>
            <a:r>
              <a:rPr lang="en-US" dirty="0"/>
              <a:t>"</a:t>
            </a:r>
            <a:br>
              <a:rPr lang="en-US" dirty="0"/>
            </a:br>
            <a:r>
              <a:rPr lang="en-US" dirty="0"/>
              <a:t>    </a:t>
            </a:r>
            <a:r>
              <a:rPr lang="en-US" dirty="0">
                <a:solidFill>
                  <a:srgbClr val="00B0F0"/>
                </a:solidFill>
              </a:rPr>
              <a:t>when</a:t>
            </a:r>
            <a:br>
              <a:rPr lang="en-US" dirty="0"/>
            </a:br>
            <a:r>
              <a:rPr lang="en-US" dirty="0"/>
              <a:t>        $user : User($</a:t>
            </a:r>
            <a:r>
              <a:rPr lang="en-US" dirty="0" err="1"/>
              <a:t>anyUsername</a:t>
            </a:r>
            <a:r>
              <a:rPr lang="en-US" dirty="0"/>
              <a:t> : username, $</a:t>
            </a:r>
            <a:r>
              <a:rPr lang="en-US" dirty="0" err="1"/>
              <a:t>anyPassword</a:t>
            </a:r>
            <a:r>
              <a:rPr lang="en-US" dirty="0"/>
              <a:t> : password)</a:t>
            </a:r>
            <a:br>
              <a:rPr lang="en-US" dirty="0"/>
            </a:br>
            <a:r>
              <a:rPr lang="en-US" dirty="0"/>
              <a:t>    </a:t>
            </a:r>
            <a:r>
              <a:rPr lang="en-US" dirty="0">
                <a:solidFill>
                  <a:srgbClr val="00B0F0"/>
                </a:solidFill>
              </a:rPr>
              <a:t>then</a:t>
            </a:r>
            <a:br>
              <a:rPr lang="en-US" dirty="0"/>
            </a:br>
            <a:r>
              <a:rPr lang="en-US" dirty="0"/>
              <a:t>        Account </a:t>
            </a:r>
            <a:r>
              <a:rPr lang="en-US" dirty="0" err="1"/>
              <a:t>defaultAccount</a:t>
            </a:r>
            <a:r>
              <a:rPr lang="en-US" dirty="0"/>
              <a:t> = </a:t>
            </a:r>
            <a:r>
              <a:rPr lang="en-US" dirty="0" err="1"/>
              <a:t>accountService.createDefaultAccount</a:t>
            </a:r>
            <a:r>
              <a:rPr lang="en-US" dirty="0"/>
              <a:t>($user);</a:t>
            </a:r>
            <a:br>
              <a:rPr lang="en-US" dirty="0"/>
            </a:br>
            <a:r>
              <a:rPr lang="en-US" dirty="0"/>
              <a:t>        </a:t>
            </a:r>
            <a:r>
              <a:rPr lang="en-US" dirty="0">
                <a:solidFill>
                  <a:srgbClr val="00B0F0"/>
                </a:solidFill>
              </a:rPr>
              <a:t>insert</a:t>
            </a:r>
            <a:r>
              <a:rPr lang="en-US" dirty="0"/>
              <a:t>(</a:t>
            </a:r>
            <a:r>
              <a:rPr lang="en-US" dirty="0" err="1"/>
              <a:t>defaultAccount</a:t>
            </a:r>
            <a:r>
              <a:rPr lang="en-US" dirty="0"/>
              <a:t>);</a:t>
            </a:r>
            <a:br>
              <a:rPr lang="en-US" dirty="0"/>
            </a:br>
            <a:r>
              <a:rPr lang="en-US" dirty="0">
                <a:solidFill>
                  <a:srgbClr val="00B0F0"/>
                </a:solidFill>
              </a:rPr>
              <a:t>    end</a:t>
            </a:r>
          </a:p>
        </p:txBody>
      </p:sp>
      <p:sp>
        <p:nvSpPr>
          <p:cNvPr id="5" name="TextBox 4">
            <a:extLst>
              <a:ext uri="{FF2B5EF4-FFF2-40B4-BE49-F238E27FC236}">
                <a16:creationId xmlns:a16="http://schemas.microsoft.com/office/drawing/2014/main" id="{6250DFFD-8473-6940-AFD4-C1D41BF15017}"/>
              </a:ext>
            </a:extLst>
          </p:cNvPr>
          <p:cNvSpPr txBox="1"/>
          <p:nvPr/>
        </p:nvSpPr>
        <p:spPr>
          <a:xfrm>
            <a:off x="5130140" y="1140031"/>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Package declaration, like in Java</a:t>
            </a:r>
          </a:p>
        </p:txBody>
      </p:sp>
      <p:sp>
        <p:nvSpPr>
          <p:cNvPr id="6" name="TextBox 5">
            <a:extLst>
              <a:ext uri="{FF2B5EF4-FFF2-40B4-BE49-F238E27FC236}">
                <a16:creationId xmlns:a16="http://schemas.microsoft.com/office/drawing/2014/main" id="{F6ECA540-5A0E-0F48-872C-FAA1AF9C7B47}"/>
              </a:ext>
            </a:extLst>
          </p:cNvPr>
          <p:cNvSpPr txBox="1"/>
          <p:nvPr/>
        </p:nvSpPr>
        <p:spPr>
          <a:xfrm>
            <a:off x="9355777" y="2713948"/>
            <a:ext cx="212568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Imports of Java classes from the </a:t>
            </a:r>
            <a:r>
              <a:rPr lang="en-US" dirty="0" err="1"/>
              <a:t>classpath</a:t>
            </a:r>
            <a:endParaRPr lang="en-US" dirty="0"/>
          </a:p>
        </p:txBody>
      </p:sp>
      <p:sp>
        <p:nvSpPr>
          <p:cNvPr id="7" name="TextBox 6">
            <a:extLst>
              <a:ext uri="{FF2B5EF4-FFF2-40B4-BE49-F238E27FC236}">
                <a16:creationId xmlns:a16="http://schemas.microsoft.com/office/drawing/2014/main" id="{E103BDF2-34F6-4749-80BD-90FDA1FB3D3F}"/>
              </a:ext>
            </a:extLst>
          </p:cNvPr>
          <p:cNvSpPr txBox="1"/>
          <p:nvPr/>
        </p:nvSpPr>
        <p:spPr>
          <a:xfrm>
            <a:off x="10066317" y="4356855"/>
            <a:ext cx="212568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err="1"/>
              <a:t>Globals</a:t>
            </a:r>
            <a:r>
              <a:rPr lang="en-US" dirty="0"/>
              <a:t> – variables from external context</a:t>
            </a:r>
          </a:p>
        </p:txBody>
      </p:sp>
      <p:sp>
        <p:nvSpPr>
          <p:cNvPr id="8" name="TextBox 7">
            <a:extLst>
              <a:ext uri="{FF2B5EF4-FFF2-40B4-BE49-F238E27FC236}">
                <a16:creationId xmlns:a16="http://schemas.microsoft.com/office/drawing/2014/main" id="{75F3EBA3-CA90-D741-BDC5-67CAC631F0E3}"/>
              </a:ext>
            </a:extLst>
          </p:cNvPr>
          <p:cNvSpPr txBox="1"/>
          <p:nvPr/>
        </p:nvSpPr>
        <p:spPr>
          <a:xfrm>
            <a:off x="1" y="4303263"/>
            <a:ext cx="71054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Rule name</a:t>
            </a:r>
          </a:p>
        </p:txBody>
      </p:sp>
      <p:sp>
        <p:nvSpPr>
          <p:cNvPr id="9" name="TextBox 8">
            <a:extLst>
              <a:ext uri="{FF2B5EF4-FFF2-40B4-BE49-F238E27FC236}">
                <a16:creationId xmlns:a16="http://schemas.microsoft.com/office/drawing/2014/main" id="{7C8C1454-BB77-0841-B27F-4A5CA19747B1}"/>
              </a:ext>
            </a:extLst>
          </p:cNvPr>
          <p:cNvSpPr txBox="1"/>
          <p:nvPr/>
        </p:nvSpPr>
        <p:spPr>
          <a:xfrm>
            <a:off x="0" y="5157235"/>
            <a:ext cx="126472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Pattern matching the domain</a:t>
            </a:r>
          </a:p>
        </p:txBody>
      </p:sp>
      <p:sp>
        <p:nvSpPr>
          <p:cNvPr id="10" name="TextBox 9">
            <a:extLst>
              <a:ext uri="{FF2B5EF4-FFF2-40B4-BE49-F238E27FC236}">
                <a16:creationId xmlns:a16="http://schemas.microsoft.com/office/drawing/2014/main" id="{445B769B-E676-844D-A2F3-C6661C5E30C2}"/>
              </a:ext>
            </a:extLst>
          </p:cNvPr>
          <p:cNvSpPr txBox="1"/>
          <p:nvPr/>
        </p:nvSpPr>
        <p:spPr>
          <a:xfrm>
            <a:off x="8616540" y="5999762"/>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Execute external actions using </a:t>
            </a:r>
            <a:r>
              <a:rPr lang="en-US" dirty="0" err="1"/>
              <a:t>globals</a:t>
            </a:r>
            <a:endParaRPr lang="en-US" dirty="0"/>
          </a:p>
        </p:txBody>
      </p:sp>
      <p:sp>
        <p:nvSpPr>
          <p:cNvPr id="11" name="TextBox 10">
            <a:extLst>
              <a:ext uri="{FF2B5EF4-FFF2-40B4-BE49-F238E27FC236}">
                <a16:creationId xmlns:a16="http://schemas.microsoft.com/office/drawing/2014/main" id="{C53B0AF0-40B8-F84B-BD27-123B0A192540}"/>
              </a:ext>
            </a:extLst>
          </p:cNvPr>
          <p:cNvSpPr txBox="1"/>
          <p:nvPr/>
        </p:nvSpPr>
        <p:spPr>
          <a:xfrm>
            <a:off x="4727370" y="6111167"/>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Insert data into the domain</a:t>
            </a:r>
          </a:p>
        </p:txBody>
      </p:sp>
      <p:cxnSp>
        <p:nvCxnSpPr>
          <p:cNvPr id="13" name="Straight Arrow Connector 12">
            <a:extLst>
              <a:ext uri="{FF2B5EF4-FFF2-40B4-BE49-F238E27FC236}">
                <a16:creationId xmlns:a16="http://schemas.microsoft.com/office/drawing/2014/main" id="{64246A4A-C485-0941-9EE5-20F6F1EF3DF7}"/>
              </a:ext>
            </a:extLst>
          </p:cNvPr>
          <p:cNvCxnSpPr>
            <a:stCxn id="5" idx="2"/>
            <a:endCxn id="3" idx="0"/>
          </p:cNvCxnSpPr>
          <p:nvPr/>
        </p:nvCxnSpPr>
        <p:spPr>
          <a:xfrm>
            <a:off x="6192982" y="1786362"/>
            <a:ext cx="219693" cy="57292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82B38269-5D5B-1C4A-804F-CC2BDD65F875}"/>
              </a:ext>
            </a:extLst>
          </p:cNvPr>
          <p:cNvCxnSpPr>
            <a:cxnSpLocks/>
          </p:cNvCxnSpPr>
          <p:nvPr/>
        </p:nvCxnSpPr>
        <p:spPr>
          <a:xfrm flipH="1" flipV="1">
            <a:off x="8719458" y="3175613"/>
            <a:ext cx="63631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38B4D1F5-83CD-3843-8A0E-B4758DCAFA37}"/>
              </a:ext>
            </a:extLst>
          </p:cNvPr>
          <p:cNvCxnSpPr>
            <a:cxnSpLocks/>
            <a:stCxn id="7" idx="1"/>
          </p:cNvCxnSpPr>
          <p:nvPr/>
        </p:nvCxnSpPr>
        <p:spPr>
          <a:xfrm flipH="1" flipV="1">
            <a:off x="8609611" y="4210910"/>
            <a:ext cx="1456706" cy="6076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9BBD3801-74BE-144D-924F-0BE525B47B47}"/>
              </a:ext>
            </a:extLst>
          </p:cNvPr>
          <p:cNvCxnSpPr>
            <a:cxnSpLocks/>
            <a:stCxn id="8" idx="3"/>
          </p:cNvCxnSpPr>
          <p:nvPr/>
        </p:nvCxnSpPr>
        <p:spPr>
          <a:xfrm>
            <a:off x="710541" y="4626429"/>
            <a:ext cx="46511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6F6C297E-9DD1-D040-A20D-E478B37129AE}"/>
              </a:ext>
            </a:extLst>
          </p:cNvPr>
          <p:cNvCxnSpPr>
            <a:cxnSpLocks/>
          </p:cNvCxnSpPr>
          <p:nvPr/>
        </p:nvCxnSpPr>
        <p:spPr>
          <a:xfrm flipH="1" flipV="1">
            <a:off x="7354783" y="5725013"/>
            <a:ext cx="1254827" cy="6481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FA93BE73-18F5-DC4C-A2C1-2D4036D0B80C}"/>
              </a:ext>
            </a:extLst>
          </p:cNvPr>
          <p:cNvCxnSpPr>
            <a:cxnSpLocks/>
            <a:stCxn id="11" idx="1"/>
          </p:cNvCxnSpPr>
          <p:nvPr/>
        </p:nvCxnSpPr>
        <p:spPr>
          <a:xfrm flipH="1" flipV="1">
            <a:off x="3408714" y="5957743"/>
            <a:ext cx="1318656" cy="47659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C672A5C1-405E-164D-A2E7-842B7D36C4ED}"/>
              </a:ext>
            </a:extLst>
          </p:cNvPr>
          <p:cNvCxnSpPr>
            <a:cxnSpLocks/>
            <a:stCxn id="9" idx="0"/>
          </p:cNvCxnSpPr>
          <p:nvPr/>
        </p:nvCxnSpPr>
        <p:spPr>
          <a:xfrm flipV="1">
            <a:off x="632361" y="5058889"/>
            <a:ext cx="1045029" cy="983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4476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50DE-11B4-904D-B4CB-65A6D36AA8F7}"/>
              </a:ext>
            </a:extLst>
          </p:cNvPr>
          <p:cNvSpPr>
            <a:spLocks noGrp="1"/>
          </p:cNvSpPr>
          <p:nvPr>
            <p:ph type="title"/>
          </p:nvPr>
        </p:nvSpPr>
        <p:spPr/>
        <p:txBody>
          <a:bodyPr/>
          <a:lstStyle/>
          <a:p>
            <a:r>
              <a:rPr lang="en-US" dirty="0"/>
              <a:t>DRL Files</a:t>
            </a:r>
          </a:p>
        </p:txBody>
      </p:sp>
      <p:sp>
        <p:nvSpPr>
          <p:cNvPr id="3" name="Content Placeholder 2">
            <a:extLst>
              <a:ext uri="{FF2B5EF4-FFF2-40B4-BE49-F238E27FC236}">
                <a16:creationId xmlns:a16="http://schemas.microsoft.com/office/drawing/2014/main" id="{C7684C73-1503-0647-8ADA-DE6DAD7127C0}"/>
              </a:ext>
            </a:extLst>
          </p:cNvPr>
          <p:cNvSpPr>
            <a:spLocks noGrp="1"/>
          </p:cNvSpPr>
          <p:nvPr>
            <p:ph idx="1"/>
          </p:nvPr>
        </p:nvSpPr>
        <p:spPr/>
        <p:txBody>
          <a:bodyPr/>
          <a:lstStyle/>
          <a:p>
            <a:r>
              <a:rPr lang="en-US" dirty="0"/>
              <a:t>Comments after: </a:t>
            </a:r>
            <a:r>
              <a:rPr lang="en-US" b="1" dirty="0"/>
              <a:t>#</a:t>
            </a:r>
            <a:r>
              <a:rPr lang="en-US" dirty="0"/>
              <a:t>, </a:t>
            </a:r>
            <a:r>
              <a:rPr lang="en-US" b="1" dirty="0"/>
              <a:t>//</a:t>
            </a:r>
            <a:r>
              <a:rPr lang="en-US" dirty="0"/>
              <a:t> or between </a:t>
            </a:r>
            <a:r>
              <a:rPr lang="en-US" b="1" dirty="0"/>
              <a:t>/*</a:t>
            </a:r>
            <a:r>
              <a:rPr lang="en-US" dirty="0"/>
              <a:t> and </a:t>
            </a:r>
            <a:r>
              <a:rPr lang="en-US" b="1" dirty="0"/>
              <a:t>*/</a:t>
            </a:r>
          </a:p>
          <a:p>
            <a:endParaRPr lang="en-US" b="1" dirty="0"/>
          </a:p>
          <a:p>
            <a:endParaRPr lang="en-US" b="1" dirty="0"/>
          </a:p>
        </p:txBody>
      </p:sp>
      <p:sp>
        <p:nvSpPr>
          <p:cNvPr id="4" name="Rectangle 3">
            <a:extLst>
              <a:ext uri="{FF2B5EF4-FFF2-40B4-BE49-F238E27FC236}">
                <a16:creationId xmlns:a16="http://schemas.microsoft.com/office/drawing/2014/main" id="{6B8EB4E9-6EE3-7A4E-B44E-35A55C699AD8}"/>
              </a:ext>
            </a:extLst>
          </p:cNvPr>
          <p:cNvSpPr/>
          <p:nvPr/>
        </p:nvSpPr>
        <p:spPr>
          <a:xfrm>
            <a:off x="838200" y="2333685"/>
            <a:ext cx="6096000" cy="4524315"/>
          </a:xfrm>
          <a:prstGeom prst="rect">
            <a:avLst/>
          </a:prstGeom>
        </p:spPr>
        <p:txBody>
          <a:bodyPr>
            <a:spAutoFit/>
          </a:bodyPr>
          <a:lstStyle/>
          <a:p>
            <a:r>
              <a:rPr lang="en-US" b="1" dirty="0">
                <a:solidFill>
                  <a:srgbClr val="333333"/>
                </a:solidFill>
                <a:latin typeface="Droid Sans Mono"/>
              </a:rPr>
              <a:t>package</a:t>
            </a:r>
            <a:r>
              <a:rPr lang="en-US" dirty="0">
                <a:solidFill>
                  <a:srgbClr val="333333"/>
                </a:solidFill>
                <a:latin typeface="Droid Sans Mono"/>
              </a:rPr>
              <a:t> </a:t>
            </a:r>
            <a:r>
              <a:rPr lang="en-US" dirty="0" err="1">
                <a:solidFill>
                  <a:srgbClr val="333333"/>
                </a:solidFill>
                <a:latin typeface="Droid Sans Mono"/>
              </a:rPr>
              <a:t>com.company.license</a:t>
            </a:r>
            <a:r>
              <a:rPr lang="en-US" dirty="0">
                <a:solidFill>
                  <a:srgbClr val="333333"/>
                </a:solidFill>
                <a:latin typeface="Droid Sans Mono"/>
              </a:rPr>
              <a:t> </a:t>
            </a:r>
          </a:p>
          <a:p>
            <a:endParaRPr lang="en-US" dirty="0">
              <a:solidFill>
                <a:srgbClr val="333333"/>
              </a:solidFill>
              <a:latin typeface="Droid Sans Mono"/>
            </a:endParaRPr>
          </a:p>
          <a:p>
            <a:r>
              <a:rPr lang="en-US" b="1" dirty="0">
                <a:solidFill>
                  <a:srgbClr val="333333"/>
                </a:solidFill>
                <a:latin typeface="Droid Sans Mono"/>
              </a:rPr>
              <a:t>rule</a:t>
            </a:r>
            <a:r>
              <a:rPr lang="en-US" dirty="0">
                <a:solidFill>
                  <a:srgbClr val="333333"/>
                </a:solidFill>
                <a:latin typeface="Droid Sans Mono"/>
              </a:rPr>
              <a:t> </a:t>
            </a:r>
            <a:r>
              <a:rPr lang="en-US" dirty="0">
                <a:solidFill>
                  <a:srgbClr val="DD1144"/>
                </a:solidFill>
                <a:latin typeface="Droid Sans Mono"/>
              </a:rPr>
              <a:t>"Is of valid age”</a:t>
            </a:r>
          </a:p>
          <a:p>
            <a:r>
              <a:rPr lang="en-US" b="1" dirty="0">
                <a:solidFill>
                  <a:srgbClr val="333333"/>
                </a:solidFill>
                <a:latin typeface="Droid Sans Mono"/>
              </a:rPr>
              <a:t>    when</a:t>
            </a:r>
            <a:r>
              <a:rPr lang="en-US" dirty="0">
                <a:solidFill>
                  <a:srgbClr val="333333"/>
                </a:solidFill>
                <a:latin typeface="Droid Sans Mono"/>
              </a:rPr>
              <a:t> </a:t>
            </a:r>
          </a:p>
          <a:p>
            <a:r>
              <a:rPr lang="en-US" dirty="0">
                <a:solidFill>
                  <a:srgbClr val="333333"/>
                </a:solidFill>
                <a:latin typeface="Droid Sans Mono"/>
              </a:rPr>
              <a:t>         Applicant(age &lt; </a:t>
            </a:r>
            <a:r>
              <a:rPr lang="en-US" dirty="0">
                <a:solidFill>
                  <a:srgbClr val="008080"/>
                </a:solidFill>
                <a:latin typeface="Droid Sans Mono"/>
              </a:rPr>
              <a:t>18</a:t>
            </a:r>
            <a:r>
              <a:rPr lang="en-US" dirty="0">
                <a:solidFill>
                  <a:srgbClr val="333333"/>
                </a:solidFill>
                <a:latin typeface="Droid Sans Mono"/>
              </a:rPr>
              <a:t>) </a:t>
            </a:r>
          </a:p>
          <a:p>
            <a:r>
              <a:rPr lang="en-US" dirty="0">
                <a:solidFill>
                  <a:srgbClr val="333333"/>
                </a:solidFill>
                <a:latin typeface="Droid Sans Mono"/>
              </a:rPr>
              <a:t>         $a : Application() </a:t>
            </a:r>
          </a:p>
          <a:p>
            <a:r>
              <a:rPr lang="en-US" b="1" dirty="0">
                <a:solidFill>
                  <a:srgbClr val="333333"/>
                </a:solidFill>
                <a:latin typeface="Droid Sans Mono"/>
              </a:rPr>
              <a:t>    then</a:t>
            </a:r>
            <a:r>
              <a:rPr lang="en-US" dirty="0">
                <a:solidFill>
                  <a:srgbClr val="333333"/>
                </a:solidFill>
                <a:latin typeface="Droid Sans Mono"/>
              </a:rPr>
              <a:t> </a:t>
            </a:r>
          </a:p>
          <a:p>
            <a:r>
              <a:rPr lang="en-US" dirty="0">
                <a:solidFill>
                  <a:srgbClr val="333333"/>
                </a:solidFill>
                <a:latin typeface="Droid Sans Mono"/>
              </a:rPr>
              <a:t>        $</a:t>
            </a:r>
            <a:r>
              <a:rPr lang="en-US" dirty="0" err="1">
                <a:solidFill>
                  <a:srgbClr val="333333"/>
                </a:solidFill>
                <a:latin typeface="Droid Sans Mono"/>
              </a:rPr>
              <a:t>a.setValid</a:t>
            </a:r>
            <a:r>
              <a:rPr lang="en-US" dirty="0">
                <a:solidFill>
                  <a:srgbClr val="333333"/>
                </a:solidFill>
                <a:latin typeface="Droid Sans Mono"/>
              </a:rPr>
              <a:t>(</a:t>
            </a:r>
            <a:r>
              <a:rPr lang="en-US" dirty="0">
                <a:solidFill>
                  <a:srgbClr val="008080"/>
                </a:solidFill>
                <a:latin typeface="Droid Sans Mono"/>
              </a:rPr>
              <a:t>false</a:t>
            </a:r>
            <a:r>
              <a:rPr lang="en-US" dirty="0">
                <a:solidFill>
                  <a:srgbClr val="333333"/>
                </a:solidFill>
                <a:latin typeface="Droid Sans Mono"/>
              </a:rPr>
              <a:t>); </a:t>
            </a:r>
          </a:p>
          <a:p>
            <a:r>
              <a:rPr lang="en-US" b="1" dirty="0">
                <a:solidFill>
                  <a:srgbClr val="333333"/>
                </a:solidFill>
                <a:latin typeface="Droid Sans Mono"/>
              </a:rPr>
              <a:t>    end</a:t>
            </a:r>
            <a:r>
              <a:rPr lang="en-US" dirty="0">
                <a:solidFill>
                  <a:srgbClr val="333333"/>
                </a:solidFill>
                <a:latin typeface="Droid Sans Mono"/>
              </a:rPr>
              <a:t> </a:t>
            </a:r>
          </a:p>
          <a:p>
            <a:endParaRPr lang="en-US" dirty="0">
              <a:solidFill>
                <a:srgbClr val="333333"/>
              </a:solidFill>
              <a:latin typeface="Droid Sans Mono"/>
            </a:endParaRPr>
          </a:p>
          <a:p>
            <a:r>
              <a:rPr lang="en-US" b="1" dirty="0">
                <a:solidFill>
                  <a:srgbClr val="333333"/>
                </a:solidFill>
                <a:latin typeface="Droid Sans Mono"/>
              </a:rPr>
              <a:t>rule</a:t>
            </a:r>
            <a:r>
              <a:rPr lang="en-US" dirty="0">
                <a:solidFill>
                  <a:srgbClr val="333333"/>
                </a:solidFill>
                <a:latin typeface="Droid Sans Mono"/>
              </a:rPr>
              <a:t> </a:t>
            </a:r>
            <a:r>
              <a:rPr lang="en-US" dirty="0">
                <a:solidFill>
                  <a:srgbClr val="DD1144"/>
                </a:solidFill>
                <a:latin typeface="Droid Sans Mono"/>
              </a:rPr>
              <a:t>"Application was made this year"</a:t>
            </a:r>
            <a:r>
              <a:rPr lang="en-US" dirty="0">
                <a:solidFill>
                  <a:srgbClr val="333333"/>
                </a:solidFill>
                <a:latin typeface="Droid Sans Mono"/>
              </a:rPr>
              <a:t> </a:t>
            </a:r>
          </a:p>
          <a:p>
            <a:r>
              <a:rPr lang="en-US" b="1" dirty="0">
                <a:solidFill>
                  <a:srgbClr val="333333"/>
                </a:solidFill>
                <a:latin typeface="Droid Sans Mono"/>
              </a:rPr>
              <a:t>    when</a:t>
            </a:r>
            <a:r>
              <a:rPr lang="en-US" dirty="0">
                <a:solidFill>
                  <a:srgbClr val="333333"/>
                </a:solidFill>
                <a:latin typeface="Droid Sans Mono"/>
              </a:rPr>
              <a:t> </a:t>
            </a:r>
          </a:p>
          <a:p>
            <a:r>
              <a:rPr lang="en-US" dirty="0">
                <a:solidFill>
                  <a:srgbClr val="333333"/>
                </a:solidFill>
                <a:latin typeface="Droid Sans Mono"/>
              </a:rPr>
              <a:t>         $a : Application(</a:t>
            </a:r>
            <a:r>
              <a:rPr lang="en-US" dirty="0" err="1">
                <a:solidFill>
                  <a:srgbClr val="333333"/>
                </a:solidFill>
                <a:latin typeface="Droid Sans Mono"/>
              </a:rPr>
              <a:t>dateApplied</a:t>
            </a:r>
            <a:r>
              <a:rPr lang="en-US" dirty="0">
                <a:solidFill>
                  <a:srgbClr val="333333"/>
                </a:solidFill>
                <a:latin typeface="Droid Sans Mono"/>
              </a:rPr>
              <a:t> &gt; </a:t>
            </a:r>
            <a:r>
              <a:rPr lang="en-US" dirty="0">
                <a:solidFill>
                  <a:srgbClr val="DD1144"/>
                </a:solidFill>
                <a:latin typeface="Droid Sans Mono"/>
              </a:rPr>
              <a:t>"01-jan-2009"</a:t>
            </a:r>
            <a:r>
              <a:rPr lang="en-US" dirty="0">
                <a:solidFill>
                  <a:srgbClr val="333333"/>
                </a:solidFill>
                <a:latin typeface="Droid Sans Mono"/>
              </a:rPr>
              <a:t>)</a:t>
            </a:r>
          </a:p>
          <a:p>
            <a:r>
              <a:rPr lang="en-US" dirty="0">
                <a:solidFill>
                  <a:srgbClr val="333333"/>
                </a:solidFill>
                <a:latin typeface="Droid Sans Mono"/>
              </a:rPr>
              <a:t>    </a:t>
            </a:r>
            <a:r>
              <a:rPr lang="en-US" b="1" dirty="0">
                <a:solidFill>
                  <a:srgbClr val="333333"/>
                </a:solidFill>
                <a:latin typeface="Droid Sans Mono"/>
              </a:rPr>
              <a:t>then</a:t>
            </a:r>
            <a:r>
              <a:rPr lang="en-US" dirty="0">
                <a:solidFill>
                  <a:srgbClr val="333333"/>
                </a:solidFill>
                <a:latin typeface="Droid Sans Mono"/>
              </a:rPr>
              <a:t> </a:t>
            </a:r>
          </a:p>
          <a:p>
            <a:r>
              <a:rPr lang="en-US" dirty="0">
                <a:solidFill>
                  <a:srgbClr val="333333"/>
                </a:solidFill>
                <a:latin typeface="Droid Sans Mono"/>
              </a:rPr>
              <a:t>         $</a:t>
            </a:r>
            <a:r>
              <a:rPr lang="en-US" dirty="0" err="1">
                <a:solidFill>
                  <a:srgbClr val="333333"/>
                </a:solidFill>
                <a:latin typeface="Droid Sans Mono"/>
              </a:rPr>
              <a:t>a.setValid</a:t>
            </a:r>
            <a:r>
              <a:rPr lang="en-US" dirty="0">
                <a:solidFill>
                  <a:srgbClr val="333333"/>
                </a:solidFill>
                <a:latin typeface="Droid Sans Mono"/>
              </a:rPr>
              <a:t>(</a:t>
            </a:r>
            <a:r>
              <a:rPr lang="en-US" dirty="0">
                <a:solidFill>
                  <a:srgbClr val="008080"/>
                </a:solidFill>
                <a:latin typeface="Droid Sans Mono"/>
              </a:rPr>
              <a:t>false</a:t>
            </a:r>
            <a:r>
              <a:rPr lang="en-US" dirty="0">
                <a:solidFill>
                  <a:srgbClr val="333333"/>
                </a:solidFill>
                <a:latin typeface="Droid Sans Mono"/>
              </a:rPr>
              <a:t>); </a:t>
            </a:r>
          </a:p>
          <a:p>
            <a:r>
              <a:rPr lang="en-US" b="1" dirty="0">
                <a:solidFill>
                  <a:srgbClr val="333333"/>
                </a:solidFill>
                <a:latin typeface="Droid Sans Mono"/>
              </a:rPr>
              <a:t>    end</a:t>
            </a:r>
            <a:endParaRPr lang="en-US" dirty="0"/>
          </a:p>
        </p:txBody>
      </p:sp>
      <p:sp>
        <p:nvSpPr>
          <p:cNvPr id="5" name="TextBox 4">
            <a:extLst>
              <a:ext uri="{FF2B5EF4-FFF2-40B4-BE49-F238E27FC236}">
                <a16:creationId xmlns:a16="http://schemas.microsoft.com/office/drawing/2014/main" id="{E909D2CB-21B8-6245-A888-857FEFEECA6F}"/>
              </a:ext>
            </a:extLst>
          </p:cNvPr>
          <p:cNvSpPr txBox="1"/>
          <p:nvPr/>
        </p:nvSpPr>
        <p:spPr>
          <a:xfrm>
            <a:off x="4997023" y="3692089"/>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Multiple pattern matching</a:t>
            </a:r>
          </a:p>
        </p:txBody>
      </p:sp>
      <p:cxnSp>
        <p:nvCxnSpPr>
          <p:cNvPr id="6" name="Straight Arrow Connector 5">
            <a:extLst>
              <a:ext uri="{FF2B5EF4-FFF2-40B4-BE49-F238E27FC236}">
                <a16:creationId xmlns:a16="http://schemas.microsoft.com/office/drawing/2014/main" id="{074A2089-7EB7-324F-ABBE-E47453E82196}"/>
              </a:ext>
            </a:extLst>
          </p:cNvPr>
          <p:cNvCxnSpPr>
            <a:cxnSpLocks/>
            <a:stCxn id="5" idx="1"/>
          </p:cNvCxnSpPr>
          <p:nvPr/>
        </p:nvCxnSpPr>
        <p:spPr>
          <a:xfrm flipH="1" flipV="1">
            <a:off x="3080119" y="3787557"/>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F5F36EEE-C3B9-694C-94AD-905C275FA850}"/>
              </a:ext>
            </a:extLst>
          </p:cNvPr>
          <p:cNvSpPr txBox="1"/>
          <p:nvPr/>
        </p:nvSpPr>
        <p:spPr>
          <a:xfrm>
            <a:off x="4997023" y="4433888"/>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Optional $ before a variable for clarity</a:t>
            </a:r>
          </a:p>
        </p:txBody>
      </p:sp>
      <p:cxnSp>
        <p:nvCxnSpPr>
          <p:cNvPr id="8" name="Straight Arrow Connector 7">
            <a:extLst>
              <a:ext uri="{FF2B5EF4-FFF2-40B4-BE49-F238E27FC236}">
                <a16:creationId xmlns:a16="http://schemas.microsoft.com/office/drawing/2014/main" id="{E6B0C810-EA18-2F4C-BE51-AE41FC4D32C8}"/>
              </a:ext>
            </a:extLst>
          </p:cNvPr>
          <p:cNvCxnSpPr>
            <a:cxnSpLocks/>
            <a:stCxn id="7" idx="1"/>
          </p:cNvCxnSpPr>
          <p:nvPr/>
        </p:nvCxnSpPr>
        <p:spPr>
          <a:xfrm flipH="1" flipV="1">
            <a:off x="3080119" y="4529356"/>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TextBox 8">
            <a:extLst>
              <a:ext uri="{FF2B5EF4-FFF2-40B4-BE49-F238E27FC236}">
                <a16:creationId xmlns:a16="http://schemas.microsoft.com/office/drawing/2014/main" id="{C4EE3EA6-1F66-9849-AEDD-DCB0EE0FA3E0}"/>
              </a:ext>
            </a:extLst>
          </p:cNvPr>
          <p:cNvSpPr txBox="1"/>
          <p:nvPr/>
        </p:nvSpPr>
        <p:spPr>
          <a:xfrm>
            <a:off x="7585454" y="5305425"/>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Multiple rules in the same file</a:t>
            </a:r>
          </a:p>
        </p:txBody>
      </p:sp>
      <p:cxnSp>
        <p:nvCxnSpPr>
          <p:cNvPr id="10" name="Straight Arrow Connector 9">
            <a:extLst>
              <a:ext uri="{FF2B5EF4-FFF2-40B4-BE49-F238E27FC236}">
                <a16:creationId xmlns:a16="http://schemas.microsoft.com/office/drawing/2014/main" id="{E0E8C11B-81A8-4645-BC28-668A784CF603}"/>
              </a:ext>
            </a:extLst>
          </p:cNvPr>
          <p:cNvCxnSpPr>
            <a:cxnSpLocks/>
            <a:stCxn id="9" idx="1"/>
          </p:cNvCxnSpPr>
          <p:nvPr/>
        </p:nvCxnSpPr>
        <p:spPr>
          <a:xfrm flipH="1" flipV="1">
            <a:off x="4414838" y="5305425"/>
            <a:ext cx="3170616" cy="3231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43802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0273-5F8C-F24F-89F3-9D8C043B9C1A}"/>
              </a:ext>
            </a:extLst>
          </p:cNvPr>
          <p:cNvSpPr>
            <a:spLocks noGrp="1"/>
          </p:cNvSpPr>
          <p:nvPr>
            <p:ph type="title"/>
          </p:nvPr>
        </p:nvSpPr>
        <p:spPr/>
        <p:txBody>
          <a:bodyPr/>
          <a:lstStyle/>
          <a:p>
            <a:r>
              <a:rPr lang="en-US" dirty="0"/>
              <a:t>DRL files</a:t>
            </a:r>
          </a:p>
        </p:txBody>
      </p:sp>
      <p:sp>
        <p:nvSpPr>
          <p:cNvPr id="3" name="Content Placeholder 2">
            <a:extLst>
              <a:ext uri="{FF2B5EF4-FFF2-40B4-BE49-F238E27FC236}">
                <a16:creationId xmlns:a16="http://schemas.microsoft.com/office/drawing/2014/main" id="{104713D4-4258-9140-8D1F-0037C43A7BBB}"/>
              </a:ext>
            </a:extLst>
          </p:cNvPr>
          <p:cNvSpPr>
            <a:spLocks noGrp="1"/>
          </p:cNvSpPr>
          <p:nvPr>
            <p:ph idx="1"/>
          </p:nvPr>
        </p:nvSpPr>
        <p:spPr/>
        <p:txBody>
          <a:bodyPr>
            <a:normAutofit fontScale="77500" lnSpcReduction="20000"/>
          </a:bodyPr>
          <a:lstStyle/>
          <a:p>
            <a:pPr marL="0" indent="0">
              <a:buNone/>
            </a:pPr>
            <a:r>
              <a:rPr lang="en-US" b="1" dirty="0"/>
              <a:t>rule</a:t>
            </a:r>
            <a:r>
              <a:rPr lang="en-US" dirty="0"/>
              <a:t> "When there is a fire turn on the sprinkler" </a:t>
            </a:r>
          </a:p>
          <a:p>
            <a:pPr marL="0" indent="0">
              <a:buNone/>
            </a:pPr>
            <a:r>
              <a:rPr lang="en-US" b="1" dirty="0"/>
              <a:t>    when</a:t>
            </a:r>
          </a:p>
          <a:p>
            <a:pPr marL="0" indent="0">
              <a:buNone/>
            </a:pPr>
            <a:r>
              <a:rPr lang="en-US" dirty="0"/>
              <a:t>         Fire($room : room) </a:t>
            </a:r>
          </a:p>
          <a:p>
            <a:pPr marL="0" indent="0">
              <a:buNone/>
            </a:pPr>
            <a:r>
              <a:rPr lang="en-US" dirty="0"/>
              <a:t>         $sprinkler : Sprinkler(room == $room, on == false)</a:t>
            </a:r>
          </a:p>
          <a:p>
            <a:pPr marL="0" indent="0">
              <a:buNone/>
            </a:pPr>
            <a:r>
              <a:rPr lang="en-US" dirty="0"/>
              <a:t>    </a:t>
            </a:r>
            <a:r>
              <a:rPr lang="en-US" b="1" dirty="0"/>
              <a:t>then</a:t>
            </a:r>
          </a:p>
          <a:p>
            <a:pPr marL="0" indent="0">
              <a:buNone/>
            </a:pPr>
            <a:r>
              <a:rPr lang="en-US" b="1" dirty="0"/>
              <a:t>         </a:t>
            </a:r>
            <a:r>
              <a:rPr lang="en-US" dirty="0"/>
              <a:t>modify($sprinkler) { </a:t>
            </a:r>
            <a:r>
              <a:rPr lang="en-US" dirty="0" err="1"/>
              <a:t>setOn</a:t>
            </a:r>
            <a:r>
              <a:rPr lang="en-US" dirty="0"/>
              <a:t>(true) };</a:t>
            </a:r>
          </a:p>
          <a:p>
            <a:pPr marL="0" indent="0">
              <a:buNone/>
            </a:pPr>
            <a:r>
              <a:rPr lang="en-US" b="1" dirty="0"/>
              <a:t>    end</a:t>
            </a:r>
            <a:r>
              <a:rPr lang="en-US" dirty="0"/>
              <a:t> </a:t>
            </a:r>
          </a:p>
          <a:p>
            <a:pPr marL="0" indent="0">
              <a:buNone/>
            </a:pPr>
            <a:endParaRPr lang="en-US" dirty="0"/>
          </a:p>
          <a:p>
            <a:pPr marL="0" indent="0">
              <a:buNone/>
            </a:pPr>
            <a:r>
              <a:rPr lang="en-US" b="1" dirty="0"/>
              <a:t>rule</a:t>
            </a:r>
            <a:r>
              <a:rPr lang="en-US" dirty="0"/>
              <a:t> "Raise the alarm when we have one or more fires”</a:t>
            </a:r>
          </a:p>
          <a:p>
            <a:pPr marL="0" indent="0">
              <a:buNone/>
            </a:pPr>
            <a:r>
              <a:rPr lang="en-US" b="1" dirty="0"/>
              <a:t>     when</a:t>
            </a:r>
            <a:r>
              <a:rPr lang="en-US" dirty="0"/>
              <a:t> exists Fire() </a:t>
            </a:r>
          </a:p>
          <a:p>
            <a:pPr marL="0" indent="0">
              <a:buNone/>
            </a:pPr>
            <a:r>
              <a:rPr lang="en-US" b="1" dirty="0"/>
              <a:t>     then</a:t>
            </a:r>
            <a:r>
              <a:rPr lang="en-US" dirty="0"/>
              <a:t> insert( new Alarm() );</a:t>
            </a:r>
          </a:p>
          <a:p>
            <a:pPr marL="0" indent="0">
              <a:buNone/>
            </a:pPr>
            <a:r>
              <a:rPr lang="en-US" b="1" dirty="0"/>
              <a:t>     end</a:t>
            </a:r>
            <a:endParaRPr lang="en-US" dirty="0"/>
          </a:p>
        </p:txBody>
      </p:sp>
      <p:sp>
        <p:nvSpPr>
          <p:cNvPr id="4" name="TextBox 3">
            <a:extLst>
              <a:ext uri="{FF2B5EF4-FFF2-40B4-BE49-F238E27FC236}">
                <a16:creationId xmlns:a16="http://schemas.microsoft.com/office/drawing/2014/main" id="{348A1C0C-5C31-B240-96EF-FCCDE13E203E}"/>
              </a:ext>
            </a:extLst>
          </p:cNvPr>
          <p:cNvSpPr txBox="1"/>
          <p:nvPr/>
        </p:nvSpPr>
        <p:spPr>
          <a:xfrm>
            <a:off x="7311598" y="3692089"/>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Modification of data for a stateful session</a:t>
            </a:r>
          </a:p>
        </p:txBody>
      </p:sp>
      <p:cxnSp>
        <p:nvCxnSpPr>
          <p:cNvPr id="5" name="Straight Arrow Connector 4">
            <a:extLst>
              <a:ext uri="{FF2B5EF4-FFF2-40B4-BE49-F238E27FC236}">
                <a16:creationId xmlns:a16="http://schemas.microsoft.com/office/drawing/2014/main" id="{4E90722F-91C5-DC40-A432-A445BFD69DB7}"/>
              </a:ext>
            </a:extLst>
          </p:cNvPr>
          <p:cNvCxnSpPr>
            <a:cxnSpLocks/>
            <a:stCxn id="4" idx="1"/>
          </p:cNvCxnSpPr>
          <p:nvPr/>
        </p:nvCxnSpPr>
        <p:spPr>
          <a:xfrm flipH="1" flipV="1">
            <a:off x="5394694" y="3787557"/>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C8D89E9D-6B9D-6D4D-BF8D-E35B6B315BEC}"/>
              </a:ext>
            </a:extLst>
          </p:cNvPr>
          <p:cNvSpPr txBox="1"/>
          <p:nvPr/>
        </p:nvSpPr>
        <p:spPr>
          <a:xfrm>
            <a:off x="6096000" y="5096108"/>
            <a:ext cx="212568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Optional “exists”</a:t>
            </a:r>
          </a:p>
        </p:txBody>
      </p:sp>
      <p:cxnSp>
        <p:nvCxnSpPr>
          <p:cNvPr id="7" name="Straight Arrow Connector 6">
            <a:extLst>
              <a:ext uri="{FF2B5EF4-FFF2-40B4-BE49-F238E27FC236}">
                <a16:creationId xmlns:a16="http://schemas.microsoft.com/office/drawing/2014/main" id="{08BD2F09-F88D-FF48-940F-7DFF66050CCA}"/>
              </a:ext>
            </a:extLst>
          </p:cNvPr>
          <p:cNvCxnSpPr>
            <a:cxnSpLocks/>
            <a:stCxn id="6" idx="1"/>
          </p:cNvCxnSpPr>
          <p:nvPr/>
        </p:nvCxnSpPr>
        <p:spPr>
          <a:xfrm flipH="1" flipV="1">
            <a:off x="3300414" y="5200650"/>
            <a:ext cx="2795586" cy="801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7737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26B8-0561-B041-8D85-35AF4CB77597}"/>
              </a:ext>
            </a:extLst>
          </p:cNvPr>
          <p:cNvSpPr>
            <a:spLocks noGrp="1"/>
          </p:cNvSpPr>
          <p:nvPr>
            <p:ph type="title"/>
          </p:nvPr>
        </p:nvSpPr>
        <p:spPr/>
        <p:txBody>
          <a:bodyPr/>
          <a:lstStyle/>
          <a:p>
            <a:r>
              <a:rPr lang="en-US" dirty="0"/>
              <a:t>DRL files</a:t>
            </a:r>
          </a:p>
        </p:txBody>
      </p:sp>
      <p:sp>
        <p:nvSpPr>
          <p:cNvPr id="3" name="Content Placeholder 2">
            <a:extLst>
              <a:ext uri="{FF2B5EF4-FFF2-40B4-BE49-F238E27FC236}">
                <a16:creationId xmlns:a16="http://schemas.microsoft.com/office/drawing/2014/main" id="{305AEA7D-7904-E84C-B715-98FE3B41C3FC}"/>
              </a:ext>
            </a:extLst>
          </p:cNvPr>
          <p:cNvSpPr>
            <a:spLocks noGrp="1"/>
          </p:cNvSpPr>
          <p:nvPr>
            <p:ph idx="1"/>
          </p:nvPr>
        </p:nvSpPr>
        <p:spPr>
          <a:xfrm>
            <a:off x="838200" y="1690688"/>
            <a:ext cx="10515600" cy="4995862"/>
          </a:xfrm>
        </p:spPr>
        <p:txBody>
          <a:bodyPr>
            <a:normAutofit fontScale="70000" lnSpcReduction="20000"/>
          </a:bodyPr>
          <a:lstStyle/>
          <a:p>
            <a:pPr marL="0" indent="0">
              <a:buNone/>
            </a:pPr>
            <a:r>
              <a:rPr lang="en-US" b="1" dirty="0"/>
              <a:t>rule</a:t>
            </a:r>
            <a:r>
              <a:rPr lang="en-US" dirty="0"/>
              <a:t> "Cancel the alarm when all the fires have gone" </a:t>
            </a:r>
          </a:p>
          <a:p>
            <a:pPr marL="0" indent="0">
              <a:buNone/>
            </a:pPr>
            <a:r>
              <a:rPr lang="en-US" b="1" dirty="0"/>
              <a:t>    when</a:t>
            </a:r>
            <a:r>
              <a:rPr lang="en-US" dirty="0"/>
              <a:t> </a:t>
            </a:r>
          </a:p>
          <a:p>
            <a:pPr marL="0" indent="0">
              <a:buNone/>
            </a:pPr>
            <a:r>
              <a:rPr lang="en-US" b="1" dirty="0"/>
              <a:t>         not</a:t>
            </a:r>
            <a:r>
              <a:rPr lang="en-US" dirty="0"/>
              <a:t> Fire()</a:t>
            </a:r>
          </a:p>
          <a:p>
            <a:pPr marL="0" indent="0">
              <a:buNone/>
            </a:pPr>
            <a:r>
              <a:rPr lang="en-US" dirty="0"/>
              <a:t>         $alarm : Alarm()</a:t>
            </a:r>
          </a:p>
          <a:p>
            <a:pPr marL="0" indent="0">
              <a:buNone/>
            </a:pPr>
            <a:r>
              <a:rPr lang="en-US" b="1" dirty="0"/>
              <a:t>    then</a:t>
            </a:r>
            <a:r>
              <a:rPr lang="en-US" dirty="0"/>
              <a:t> </a:t>
            </a:r>
          </a:p>
          <a:p>
            <a:pPr marL="0" indent="0">
              <a:buNone/>
            </a:pPr>
            <a:r>
              <a:rPr lang="en-US" dirty="0"/>
              <a:t>         delete( $alarm ); </a:t>
            </a:r>
          </a:p>
          <a:p>
            <a:pPr marL="0" indent="0">
              <a:buNone/>
            </a:pPr>
            <a:r>
              <a:rPr lang="en-US" b="1" dirty="0"/>
              <a:t>    end</a:t>
            </a:r>
          </a:p>
          <a:p>
            <a:pPr marL="0" indent="0">
              <a:buNone/>
            </a:pPr>
            <a:r>
              <a:rPr lang="en-US" b="1" dirty="0"/>
              <a:t>rule</a:t>
            </a:r>
            <a:r>
              <a:rPr lang="en-US" dirty="0"/>
              <a:t> "Status output when things are ok" </a:t>
            </a:r>
          </a:p>
          <a:p>
            <a:pPr marL="0" indent="0">
              <a:buNone/>
            </a:pPr>
            <a:r>
              <a:rPr lang="en-US" b="1" dirty="0"/>
              <a:t>    when</a:t>
            </a:r>
          </a:p>
          <a:p>
            <a:pPr marL="0" indent="0">
              <a:buNone/>
            </a:pPr>
            <a:r>
              <a:rPr lang="en-US" b="1" dirty="0"/>
              <a:t>         not</a:t>
            </a:r>
            <a:r>
              <a:rPr lang="en-US" dirty="0"/>
              <a:t> Alarm() </a:t>
            </a:r>
          </a:p>
          <a:p>
            <a:pPr marL="0" indent="0">
              <a:buNone/>
            </a:pPr>
            <a:r>
              <a:rPr lang="en-US" b="1" dirty="0"/>
              <a:t>         not</a:t>
            </a:r>
            <a:r>
              <a:rPr lang="en-US" dirty="0"/>
              <a:t> Sprinkler( on == true )</a:t>
            </a:r>
          </a:p>
          <a:p>
            <a:pPr marL="0" indent="0">
              <a:buNone/>
            </a:pPr>
            <a:r>
              <a:rPr lang="en-US" b="1" dirty="0"/>
              <a:t>    then</a:t>
            </a:r>
            <a:r>
              <a:rPr lang="en-US" dirty="0"/>
              <a:t> </a:t>
            </a:r>
          </a:p>
          <a:p>
            <a:pPr marL="0" indent="0">
              <a:buNone/>
            </a:pPr>
            <a:r>
              <a:rPr lang="en-US" dirty="0"/>
              <a:t>         </a:t>
            </a:r>
            <a:r>
              <a:rPr lang="en-US" dirty="0" err="1"/>
              <a:t>System.out.println</a:t>
            </a:r>
            <a:r>
              <a:rPr lang="en-US" dirty="0"/>
              <a:t>( "Everything is ok" ); </a:t>
            </a:r>
          </a:p>
          <a:p>
            <a:pPr marL="0" indent="0">
              <a:buNone/>
            </a:pPr>
            <a:r>
              <a:rPr lang="en-US" b="1" dirty="0"/>
              <a:t>end</a:t>
            </a:r>
            <a:endParaRPr lang="en-US" dirty="0"/>
          </a:p>
        </p:txBody>
      </p:sp>
      <p:sp>
        <p:nvSpPr>
          <p:cNvPr id="4" name="TextBox 3">
            <a:extLst>
              <a:ext uri="{FF2B5EF4-FFF2-40B4-BE49-F238E27FC236}">
                <a16:creationId xmlns:a16="http://schemas.microsoft.com/office/drawing/2014/main" id="{64EF9D34-6F96-F14B-A855-ED63CBED22BE}"/>
              </a:ext>
            </a:extLst>
          </p:cNvPr>
          <p:cNvSpPr txBox="1"/>
          <p:nvPr/>
        </p:nvSpPr>
        <p:spPr>
          <a:xfrm>
            <a:off x="4368373" y="2369920"/>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Negation in pattern matching</a:t>
            </a:r>
          </a:p>
        </p:txBody>
      </p:sp>
      <p:cxnSp>
        <p:nvCxnSpPr>
          <p:cNvPr id="5" name="Straight Arrow Connector 4">
            <a:extLst>
              <a:ext uri="{FF2B5EF4-FFF2-40B4-BE49-F238E27FC236}">
                <a16:creationId xmlns:a16="http://schemas.microsoft.com/office/drawing/2014/main" id="{BC1F47BD-EC6F-5F48-A3A4-191D61F39FFE}"/>
              </a:ext>
            </a:extLst>
          </p:cNvPr>
          <p:cNvCxnSpPr>
            <a:cxnSpLocks/>
            <a:stCxn id="4" idx="1"/>
          </p:cNvCxnSpPr>
          <p:nvPr/>
        </p:nvCxnSpPr>
        <p:spPr>
          <a:xfrm flipH="1" flipV="1">
            <a:off x="2451469" y="2465388"/>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381D727-50F5-6941-A639-EAA65BF156C2}"/>
              </a:ext>
            </a:extLst>
          </p:cNvPr>
          <p:cNvSpPr txBox="1"/>
          <p:nvPr/>
        </p:nvSpPr>
        <p:spPr>
          <a:xfrm>
            <a:off x="5154185" y="3452595"/>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Removal of objects from the domain</a:t>
            </a:r>
          </a:p>
        </p:txBody>
      </p:sp>
      <p:cxnSp>
        <p:nvCxnSpPr>
          <p:cNvPr id="7" name="Straight Arrow Connector 6">
            <a:extLst>
              <a:ext uri="{FF2B5EF4-FFF2-40B4-BE49-F238E27FC236}">
                <a16:creationId xmlns:a16="http://schemas.microsoft.com/office/drawing/2014/main" id="{0190872A-6EB1-CB46-BF6D-F29A36C98C31}"/>
              </a:ext>
            </a:extLst>
          </p:cNvPr>
          <p:cNvCxnSpPr>
            <a:cxnSpLocks/>
            <a:stCxn id="6" idx="1"/>
          </p:cNvCxnSpPr>
          <p:nvPr/>
        </p:nvCxnSpPr>
        <p:spPr>
          <a:xfrm flipH="1" flipV="1">
            <a:off x="3237281" y="3548063"/>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7081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1F2F-EC9D-1343-B602-446927AB30F0}"/>
              </a:ext>
            </a:extLst>
          </p:cNvPr>
          <p:cNvSpPr>
            <a:spLocks noGrp="1"/>
          </p:cNvSpPr>
          <p:nvPr>
            <p:ph type="title"/>
          </p:nvPr>
        </p:nvSpPr>
        <p:spPr/>
        <p:txBody>
          <a:bodyPr/>
          <a:lstStyle/>
          <a:p>
            <a:r>
              <a:rPr lang="en-US" dirty="0"/>
              <a:t>Insert logical</a:t>
            </a:r>
          </a:p>
        </p:txBody>
      </p:sp>
      <p:sp>
        <p:nvSpPr>
          <p:cNvPr id="3" name="Content Placeholder 2">
            <a:extLst>
              <a:ext uri="{FF2B5EF4-FFF2-40B4-BE49-F238E27FC236}">
                <a16:creationId xmlns:a16="http://schemas.microsoft.com/office/drawing/2014/main" id="{B7201D31-7AC5-E440-8FBD-AC3A667057A8}"/>
              </a:ext>
            </a:extLst>
          </p:cNvPr>
          <p:cNvSpPr>
            <a:spLocks noGrp="1"/>
          </p:cNvSpPr>
          <p:nvPr>
            <p:ph idx="1"/>
          </p:nvPr>
        </p:nvSpPr>
        <p:spPr/>
        <p:txBody>
          <a:bodyPr/>
          <a:lstStyle/>
          <a:p>
            <a:r>
              <a:rPr lang="en-US" dirty="0"/>
              <a:t>Insert which only holds if the condition under which it was made is still true</a:t>
            </a:r>
          </a:p>
          <a:p>
            <a:endParaRPr lang="en-US" dirty="0"/>
          </a:p>
          <a:p>
            <a:r>
              <a:rPr lang="en-US" dirty="0"/>
              <a:t>Otherwise, the insert is cancelled</a:t>
            </a:r>
          </a:p>
          <a:p>
            <a:endParaRPr lang="en-US" dirty="0"/>
          </a:p>
          <a:p>
            <a:r>
              <a:rPr lang="en-US" dirty="0"/>
              <a:t>Useful when having rules with contradictory conditions</a:t>
            </a:r>
          </a:p>
          <a:p>
            <a:endParaRPr lang="en-US" dirty="0"/>
          </a:p>
          <a:p>
            <a:r>
              <a:rPr lang="en-US" dirty="0"/>
              <a:t>“</a:t>
            </a:r>
            <a:r>
              <a:rPr lang="en-US" dirty="0" err="1"/>
              <a:t>insertLogical</a:t>
            </a:r>
            <a:r>
              <a:rPr lang="en-US" dirty="0"/>
              <a:t>” method</a:t>
            </a:r>
          </a:p>
        </p:txBody>
      </p:sp>
    </p:spTree>
    <p:extLst>
      <p:ext uri="{BB962C8B-B14F-4D97-AF65-F5344CB8AC3E}">
        <p14:creationId xmlns:p14="http://schemas.microsoft.com/office/powerpoint/2010/main" val="300934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5814-A13C-8F47-8183-507A05E5DD87}"/>
              </a:ext>
            </a:extLst>
          </p:cNvPr>
          <p:cNvSpPr>
            <a:spLocks noGrp="1"/>
          </p:cNvSpPr>
          <p:nvPr>
            <p:ph type="title"/>
          </p:nvPr>
        </p:nvSpPr>
        <p:spPr/>
        <p:txBody>
          <a:bodyPr/>
          <a:lstStyle/>
          <a:p>
            <a:r>
              <a:rPr lang="en-US" dirty="0"/>
              <a:t>Drools Descriptor</a:t>
            </a:r>
          </a:p>
        </p:txBody>
      </p:sp>
      <p:sp>
        <p:nvSpPr>
          <p:cNvPr id="3" name="Content Placeholder 2">
            <a:extLst>
              <a:ext uri="{FF2B5EF4-FFF2-40B4-BE49-F238E27FC236}">
                <a16:creationId xmlns:a16="http://schemas.microsoft.com/office/drawing/2014/main" id="{8B595B94-8728-2948-AB75-486EFEDE6360}"/>
              </a:ext>
            </a:extLst>
          </p:cNvPr>
          <p:cNvSpPr>
            <a:spLocks noGrp="1"/>
          </p:cNvSpPr>
          <p:nvPr>
            <p:ph idx="1"/>
          </p:nvPr>
        </p:nvSpPr>
        <p:spPr/>
        <p:txBody>
          <a:bodyPr/>
          <a:lstStyle/>
          <a:p>
            <a:r>
              <a:rPr lang="en-US" dirty="0"/>
              <a:t>META-INF/</a:t>
            </a:r>
            <a:r>
              <a:rPr lang="en-US" dirty="0" err="1"/>
              <a:t>kmodule.xml</a:t>
            </a:r>
            <a:endParaRPr lang="en-US" dirty="0"/>
          </a:p>
          <a:p>
            <a:endParaRPr lang="en-US" dirty="0"/>
          </a:p>
          <a:p>
            <a:endParaRPr lang="en-US" dirty="0"/>
          </a:p>
        </p:txBody>
      </p:sp>
      <p:pic>
        <p:nvPicPr>
          <p:cNvPr id="5" name="Picture 4" descr="A screen shot of a computer&#10;&#10;Description automatically generated">
            <a:extLst>
              <a:ext uri="{FF2B5EF4-FFF2-40B4-BE49-F238E27FC236}">
                <a16:creationId xmlns:a16="http://schemas.microsoft.com/office/drawing/2014/main" id="{67B0D573-9AE8-0844-870A-E7701C52511B}"/>
              </a:ext>
            </a:extLst>
          </p:cNvPr>
          <p:cNvPicPr>
            <a:picLocks noChangeAspect="1"/>
          </p:cNvPicPr>
          <p:nvPr/>
        </p:nvPicPr>
        <p:blipFill>
          <a:blip r:embed="rId3"/>
          <a:stretch>
            <a:fillRect/>
          </a:stretch>
        </p:blipFill>
        <p:spPr>
          <a:xfrm>
            <a:off x="838200" y="2597149"/>
            <a:ext cx="8573714" cy="2246313"/>
          </a:xfrm>
          <a:prstGeom prst="rect">
            <a:avLst/>
          </a:prstGeom>
        </p:spPr>
      </p:pic>
      <p:sp>
        <p:nvSpPr>
          <p:cNvPr id="6" name="TextBox 5">
            <a:extLst>
              <a:ext uri="{FF2B5EF4-FFF2-40B4-BE49-F238E27FC236}">
                <a16:creationId xmlns:a16="http://schemas.microsoft.com/office/drawing/2014/main" id="{6E0A864B-88C3-A74D-A895-ADDAC64EA3DD}"/>
              </a:ext>
            </a:extLst>
          </p:cNvPr>
          <p:cNvSpPr txBox="1"/>
          <p:nvPr/>
        </p:nvSpPr>
        <p:spPr>
          <a:xfrm>
            <a:off x="6577383" y="1274760"/>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Declaration of a Knowledge Base</a:t>
            </a:r>
          </a:p>
        </p:txBody>
      </p:sp>
      <p:cxnSp>
        <p:nvCxnSpPr>
          <p:cNvPr id="7" name="Straight Arrow Connector 6">
            <a:extLst>
              <a:ext uri="{FF2B5EF4-FFF2-40B4-BE49-F238E27FC236}">
                <a16:creationId xmlns:a16="http://schemas.microsoft.com/office/drawing/2014/main" id="{870B5D13-C386-F845-B1CF-917CBD10F72B}"/>
              </a:ext>
            </a:extLst>
          </p:cNvPr>
          <p:cNvCxnSpPr>
            <a:cxnSpLocks/>
            <a:stCxn id="6" idx="2"/>
          </p:cNvCxnSpPr>
          <p:nvPr/>
        </p:nvCxnSpPr>
        <p:spPr>
          <a:xfrm>
            <a:off x="7640225" y="1921091"/>
            <a:ext cx="146463" cy="13948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3652FA60-2E16-9E44-B727-0DB390966D29}"/>
              </a:ext>
            </a:extLst>
          </p:cNvPr>
          <p:cNvSpPr txBox="1"/>
          <p:nvPr/>
        </p:nvSpPr>
        <p:spPr>
          <a:xfrm>
            <a:off x="9557129" y="3663514"/>
            <a:ext cx="212568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Stateful and stateless session</a:t>
            </a:r>
          </a:p>
        </p:txBody>
      </p:sp>
      <p:cxnSp>
        <p:nvCxnSpPr>
          <p:cNvPr id="9" name="Straight Arrow Connector 8">
            <a:extLst>
              <a:ext uri="{FF2B5EF4-FFF2-40B4-BE49-F238E27FC236}">
                <a16:creationId xmlns:a16="http://schemas.microsoft.com/office/drawing/2014/main" id="{62CB3AE8-B24A-3B48-8C4D-9EB9A3A365B4}"/>
              </a:ext>
            </a:extLst>
          </p:cNvPr>
          <p:cNvCxnSpPr>
            <a:cxnSpLocks/>
            <a:stCxn id="8" idx="1"/>
          </p:cNvCxnSpPr>
          <p:nvPr/>
        </p:nvCxnSpPr>
        <p:spPr>
          <a:xfrm flipH="1" flipV="1">
            <a:off x="7640225" y="3758982"/>
            <a:ext cx="1916904" cy="2276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1992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screenshot of a cell phone&#10;&#10;Description automatically generated">
            <a:extLst>
              <a:ext uri="{FF2B5EF4-FFF2-40B4-BE49-F238E27FC236}">
                <a16:creationId xmlns:a16="http://schemas.microsoft.com/office/drawing/2014/main" id="{281F6A0B-C4B4-5244-9E31-49E5BA5D58C0}"/>
              </a:ext>
            </a:extLst>
          </p:cNvPr>
          <p:cNvPicPr>
            <a:picLocks noGrp="1" noChangeAspect="1"/>
          </p:cNvPicPr>
          <p:nvPr>
            <p:ph idx="1"/>
          </p:nvPr>
        </p:nvPicPr>
        <p:blipFill>
          <a:blip r:embed="rId3"/>
          <a:stretch>
            <a:fillRect/>
          </a:stretch>
        </p:blipFill>
        <p:spPr>
          <a:xfrm>
            <a:off x="838200" y="2175129"/>
            <a:ext cx="10515600" cy="3717258"/>
          </a:xfrm>
        </p:spPr>
      </p:pic>
      <p:sp>
        <p:nvSpPr>
          <p:cNvPr id="2" name="Title 1">
            <a:extLst>
              <a:ext uri="{FF2B5EF4-FFF2-40B4-BE49-F238E27FC236}">
                <a16:creationId xmlns:a16="http://schemas.microsoft.com/office/drawing/2014/main" id="{EAB05BE2-5DE0-CD40-A4F9-0CB319D91BF4}"/>
              </a:ext>
            </a:extLst>
          </p:cNvPr>
          <p:cNvSpPr>
            <a:spLocks noGrp="1"/>
          </p:cNvSpPr>
          <p:nvPr>
            <p:ph type="title"/>
          </p:nvPr>
        </p:nvSpPr>
        <p:spPr/>
        <p:txBody>
          <a:bodyPr/>
          <a:lstStyle/>
          <a:p>
            <a:r>
              <a:rPr lang="en-US" dirty="0"/>
              <a:t>Creating Drools components with Spring</a:t>
            </a:r>
          </a:p>
        </p:txBody>
      </p:sp>
      <p:sp>
        <p:nvSpPr>
          <p:cNvPr id="4" name="TextBox 3">
            <a:extLst>
              <a:ext uri="{FF2B5EF4-FFF2-40B4-BE49-F238E27FC236}">
                <a16:creationId xmlns:a16="http://schemas.microsoft.com/office/drawing/2014/main" id="{17EE8713-7B4B-C14A-BBB9-09BF196C5C9D}"/>
              </a:ext>
            </a:extLst>
          </p:cNvPr>
          <p:cNvSpPr txBox="1"/>
          <p:nvPr/>
        </p:nvSpPr>
        <p:spPr>
          <a:xfrm>
            <a:off x="8734795" y="2301516"/>
            <a:ext cx="212568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Drools-specific objects created in application context</a:t>
            </a:r>
          </a:p>
        </p:txBody>
      </p:sp>
      <p:cxnSp>
        <p:nvCxnSpPr>
          <p:cNvPr id="5" name="Straight Arrow Connector 4">
            <a:extLst>
              <a:ext uri="{FF2B5EF4-FFF2-40B4-BE49-F238E27FC236}">
                <a16:creationId xmlns:a16="http://schemas.microsoft.com/office/drawing/2014/main" id="{08574A57-09E2-5D4E-8FE6-1D31E4F6F42D}"/>
              </a:ext>
            </a:extLst>
          </p:cNvPr>
          <p:cNvCxnSpPr>
            <a:cxnSpLocks/>
            <a:stCxn id="4" idx="2"/>
          </p:cNvCxnSpPr>
          <p:nvPr/>
        </p:nvCxnSpPr>
        <p:spPr>
          <a:xfrm flipH="1">
            <a:off x="8984178" y="3224846"/>
            <a:ext cx="813459" cy="40371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10F5CDA6-D72B-6E4B-B50D-26B4FF5E6873}"/>
              </a:ext>
            </a:extLst>
          </p:cNvPr>
          <p:cNvSpPr txBox="1"/>
          <p:nvPr/>
        </p:nvSpPr>
        <p:spPr>
          <a:xfrm>
            <a:off x="8170221" y="4891618"/>
            <a:ext cx="2125683"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Wire inject Java services and inject into Drools session as </a:t>
            </a:r>
            <a:r>
              <a:rPr lang="en-US" dirty="0" err="1"/>
              <a:t>globals</a:t>
            </a:r>
            <a:endParaRPr lang="en-US" dirty="0"/>
          </a:p>
        </p:txBody>
      </p:sp>
      <p:cxnSp>
        <p:nvCxnSpPr>
          <p:cNvPr id="8" name="Straight Arrow Connector 7">
            <a:extLst>
              <a:ext uri="{FF2B5EF4-FFF2-40B4-BE49-F238E27FC236}">
                <a16:creationId xmlns:a16="http://schemas.microsoft.com/office/drawing/2014/main" id="{6C325071-7ACC-D544-9FB6-5604ADE573B0}"/>
              </a:ext>
            </a:extLst>
          </p:cNvPr>
          <p:cNvCxnSpPr>
            <a:cxnSpLocks/>
          </p:cNvCxnSpPr>
          <p:nvPr/>
        </p:nvCxnSpPr>
        <p:spPr>
          <a:xfrm flipH="1" flipV="1">
            <a:off x="7160820" y="4887024"/>
            <a:ext cx="1009402" cy="32063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9639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C273-7D6D-7241-B19E-35E37B59E7A8}"/>
              </a:ext>
            </a:extLst>
          </p:cNvPr>
          <p:cNvSpPr>
            <a:spLocks noGrp="1"/>
          </p:cNvSpPr>
          <p:nvPr>
            <p:ph type="title"/>
          </p:nvPr>
        </p:nvSpPr>
        <p:spPr>
          <a:xfrm>
            <a:off x="648929" y="629266"/>
            <a:ext cx="5127031" cy="1676603"/>
          </a:xfrm>
        </p:spPr>
        <p:txBody>
          <a:bodyPr>
            <a:normAutofit/>
          </a:bodyPr>
          <a:lstStyle/>
          <a:p>
            <a:r>
              <a:rPr lang="en-US" dirty="0"/>
              <a:t>Business Logic Approach</a:t>
            </a:r>
          </a:p>
        </p:txBody>
      </p:sp>
      <p:sp>
        <p:nvSpPr>
          <p:cNvPr id="3" name="Content Placeholder 2">
            <a:extLst>
              <a:ext uri="{FF2B5EF4-FFF2-40B4-BE49-F238E27FC236}">
                <a16:creationId xmlns:a16="http://schemas.microsoft.com/office/drawing/2014/main" id="{2F803B01-9D2A-E84B-9929-4A1495BA5A72}"/>
              </a:ext>
            </a:extLst>
          </p:cNvPr>
          <p:cNvSpPr>
            <a:spLocks noGrp="1"/>
          </p:cNvSpPr>
          <p:nvPr>
            <p:ph idx="1"/>
          </p:nvPr>
        </p:nvSpPr>
        <p:spPr>
          <a:xfrm>
            <a:off x="648930" y="2438400"/>
            <a:ext cx="5127029" cy="3785419"/>
          </a:xfrm>
        </p:spPr>
        <p:txBody>
          <a:bodyPr>
            <a:normAutofit/>
          </a:bodyPr>
          <a:lstStyle/>
          <a:p>
            <a:r>
              <a:rPr lang="en-US" dirty="0"/>
              <a:t>Hard-code the logic into the application code</a:t>
            </a:r>
          </a:p>
          <a:p>
            <a:endParaRPr lang="en-US" dirty="0"/>
          </a:p>
          <a:p>
            <a:r>
              <a:rPr lang="en-US" dirty="0"/>
              <a:t>Usually written into the service layer</a:t>
            </a:r>
          </a:p>
          <a:p>
            <a:endParaRPr lang="en-US" dirty="0"/>
          </a:p>
          <a:p>
            <a:r>
              <a:rPr lang="en-US" dirty="0"/>
              <a:t>Your traditional “3/4 layer” approach</a:t>
            </a:r>
          </a:p>
          <a:p>
            <a:endParaRPr lang="en-US" dirty="0"/>
          </a:p>
          <a:p>
            <a:endParaRPr lang="en-US" dirty="0"/>
          </a:p>
        </p:txBody>
      </p:sp>
      <p:pic>
        <p:nvPicPr>
          <p:cNvPr id="4" name="Picture 3">
            <a:extLst>
              <a:ext uri="{FF2B5EF4-FFF2-40B4-BE49-F238E27FC236}">
                <a16:creationId xmlns:a16="http://schemas.microsoft.com/office/drawing/2014/main" id="{9123FE3A-C0DC-E145-939B-8F323C072099}"/>
              </a:ext>
            </a:extLst>
          </p:cNvPr>
          <p:cNvPicPr>
            <a:picLocks noChangeAspect="1"/>
          </p:cNvPicPr>
          <p:nvPr/>
        </p:nvPicPr>
        <p:blipFill rotWithShape="1">
          <a:blip r:embed="rId3"/>
          <a:srcRect l="264" r="5000"/>
          <a:stretch/>
        </p:blipFill>
        <p:spPr>
          <a:xfrm>
            <a:off x="6090613" y="640082"/>
            <a:ext cx="5461724" cy="5577837"/>
          </a:xfrm>
          <a:prstGeom prst="rect">
            <a:avLst/>
          </a:prstGeom>
          <a:effectLst/>
        </p:spPr>
      </p:pic>
    </p:spTree>
    <p:extLst>
      <p:ext uri="{BB962C8B-B14F-4D97-AF65-F5344CB8AC3E}">
        <p14:creationId xmlns:p14="http://schemas.microsoft.com/office/powerpoint/2010/main" val="4112352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AB25-5CE6-FE44-B501-7312450C38F3}"/>
              </a:ext>
            </a:extLst>
          </p:cNvPr>
          <p:cNvSpPr>
            <a:spLocks noGrp="1"/>
          </p:cNvSpPr>
          <p:nvPr>
            <p:ph type="title"/>
          </p:nvPr>
        </p:nvSpPr>
        <p:spPr/>
        <p:txBody>
          <a:bodyPr/>
          <a:lstStyle/>
          <a:p>
            <a:r>
              <a:rPr lang="en-US" dirty="0"/>
              <a:t>Triggering the rules</a:t>
            </a:r>
          </a:p>
        </p:txBody>
      </p:sp>
      <p:pic>
        <p:nvPicPr>
          <p:cNvPr id="5" name="Content Placeholder 4" descr="A screenshot of a cell phone&#10;&#10;Description automatically generated">
            <a:extLst>
              <a:ext uri="{FF2B5EF4-FFF2-40B4-BE49-F238E27FC236}">
                <a16:creationId xmlns:a16="http://schemas.microsoft.com/office/drawing/2014/main" id="{9C595D43-5F04-2F4D-9052-E94A34B2C396}"/>
              </a:ext>
            </a:extLst>
          </p:cNvPr>
          <p:cNvPicPr>
            <a:picLocks noGrp="1" noChangeAspect="1"/>
          </p:cNvPicPr>
          <p:nvPr>
            <p:ph idx="1"/>
          </p:nvPr>
        </p:nvPicPr>
        <p:blipFill>
          <a:blip r:embed="rId3"/>
          <a:stretch>
            <a:fillRect/>
          </a:stretch>
        </p:blipFill>
        <p:spPr>
          <a:xfrm>
            <a:off x="686358" y="3071671"/>
            <a:ext cx="10667442" cy="1886092"/>
          </a:xfrm>
        </p:spPr>
      </p:pic>
      <p:sp>
        <p:nvSpPr>
          <p:cNvPr id="6" name="TextBox 5">
            <a:extLst>
              <a:ext uri="{FF2B5EF4-FFF2-40B4-BE49-F238E27FC236}">
                <a16:creationId xmlns:a16="http://schemas.microsoft.com/office/drawing/2014/main" id="{629F10AB-CD28-C74E-B3D1-A69EC6C0ADCE}"/>
              </a:ext>
            </a:extLst>
          </p:cNvPr>
          <p:cNvSpPr txBox="1"/>
          <p:nvPr/>
        </p:nvSpPr>
        <p:spPr>
          <a:xfrm>
            <a:off x="148008" y="1791546"/>
            <a:ext cx="212568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err="1"/>
              <a:t>KieSession</a:t>
            </a:r>
            <a:r>
              <a:rPr lang="en-US" dirty="0"/>
              <a:t> injected into the controller by Spring</a:t>
            </a:r>
          </a:p>
        </p:txBody>
      </p:sp>
      <p:cxnSp>
        <p:nvCxnSpPr>
          <p:cNvPr id="7" name="Straight Arrow Connector 6">
            <a:extLst>
              <a:ext uri="{FF2B5EF4-FFF2-40B4-BE49-F238E27FC236}">
                <a16:creationId xmlns:a16="http://schemas.microsoft.com/office/drawing/2014/main" id="{E27215BC-90D1-9F45-BB37-6D2B534FC971}"/>
              </a:ext>
            </a:extLst>
          </p:cNvPr>
          <p:cNvCxnSpPr>
            <a:cxnSpLocks/>
            <a:stCxn id="6" idx="2"/>
          </p:cNvCxnSpPr>
          <p:nvPr/>
        </p:nvCxnSpPr>
        <p:spPr>
          <a:xfrm>
            <a:off x="1210850" y="2714876"/>
            <a:ext cx="146463" cy="11178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id="{F63A024B-8B49-174E-8079-E5CB023B5C3E}"/>
              </a:ext>
            </a:extLst>
          </p:cNvPr>
          <p:cNvSpPr txBox="1"/>
          <p:nvPr/>
        </p:nvSpPr>
        <p:spPr>
          <a:xfrm>
            <a:off x="8477620" y="3429000"/>
            <a:ext cx="212568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Insert relevant facts as initial knowledge into the session</a:t>
            </a:r>
          </a:p>
        </p:txBody>
      </p:sp>
      <p:cxnSp>
        <p:nvCxnSpPr>
          <p:cNvPr id="12" name="Straight Arrow Connector 11">
            <a:extLst>
              <a:ext uri="{FF2B5EF4-FFF2-40B4-BE49-F238E27FC236}">
                <a16:creationId xmlns:a16="http://schemas.microsoft.com/office/drawing/2014/main" id="{34BD59A1-F1B4-9F46-9331-D4C1408C79ED}"/>
              </a:ext>
            </a:extLst>
          </p:cNvPr>
          <p:cNvCxnSpPr>
            <a:cxnSpLocks/>
            <a:stCxn id="11" idx="1"/>
          </p:cNvCxnSpPr>
          <p:nvPr/>
        </p:nvCxnSpPr>
        <p:spPr>
          <a:xfrm flipH="1">
            <a:off x="3929064" y="3890665"/>
            <a:ext cx="4548556" cy="526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3C403828-D61C-6841-B413-9AFBC11DFE4C}"/>
              </a:ext>
            </a:extLst>
          </p:cNvPr>
          <p:cNvSpPr txBox="1"/>
          <p:nvPr/>
        </p:nvSpPr>
        <p:spPr>
          <a:xfrm>
            <a:off x="6805982" y="5171324"/>
            <a:ext cx="212568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Trigger Drools rules</a:t>
            </a:r>
          </a:p>
        </p:txBody>
      </p:sp>
      <p:cxnSp>
        <p:nvCxnSpPr>
          <p:cNvPr id="16" name="Straight Arrow Connector 15">
            <a:extLst>
              <a:ext uri="{FF2B5EF4-FFF2-40B4-BE49-F238E27FC236}">
                <a16:creationId xmlns:a16="http://schemas.microsoft.com/office/drawing/2014/main" id="{07BFC75E-E5E8-CA4B-B466-8DADE9A901D5}"/>
              </a:ext>
            </a:extLst>
          </p:cNvPr>
          <p:cNvCxnSpPr>
            <a:cxnSpLocks/>
            <a:stCxn id="15" idx="1"/>
          </p:cNvCxnSpPr>
          <p:nvPr/>
        </p:nvCxnSpPr>
        <p:spPr>
          <a:xfrm flipH="1" flipV="1">
            <a:off x="3681352" y="4168240"/>
            <a:ext cx="3124630" cy="11877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7728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8AAB-11BE-5348-8939-F6F95EDA027F}"/>
              </a:ext>
            </a:extLst>
          </p:cNvPr>
          <p:cNvSpPr>
            <a:spLocks noGrp="1"/>
          </p:cNvSpPr>
          <p:nvPr>
            <p:ph type="title"/>
          </p:nvPr>
        </p:nvSpPr>
        <p:spPr/>
        <p:txBody>
          <a:bodyPr/>
          <a:lstStyle/>
          <a:p>
            <a:r>
              <a:rPr lang="en-US" dirty="0"/>
              <a:t>Continuous Mode</a:t>
            </a:r>
          </a:p>
        </p:txBody>
      </p:sp>
      <p:sp>
        <p:nvSpPr>
          <p:cNvPr id="3" name="Content Placeholder 2">
            <a:extLst>
              <a:ext uri="{FF2B5EF4-FFF2-40B4-BE49-F238E27FC236}">
                <a16:creationId xmlns:a16="http://schemas.microsoft.com/office/drawing/2014/main" id="{7E6C4558-F756-0249-8E04-93C05923E040}"/>
              </a:ext>
            </a:extLst>
          </p:cNvPr>
          <p:cNvSpPr>
            <a:spLocks noGrp="1"/>
          </p:cNvSpPr>
          <p:nvPr>
            <p:ph idx="1"/>
          </p:nvPr>
        </p:nvSpPr>
        <p:spPr/>
        <p:txBody>
          <a:bodyPr anchor="ctr"/>
          <a:lstStyle/>
          <a:p>
            <a:r>
              <a:rPr lang="en-US" dirty="0"/>
              <a:t>Does not finish when there are no new activated rules</a:t>
            </a:r>
          </a:p>
          <a:p>
            <a:endParaRPr lang="en-US" dirty="0"/>
          </a:p>
          <a:p>
            <a:r>
              <a:rPr lang="en-US" dirty="0"/>
              <a:t>Re-evaluates when new data inserted, automatically</a:t>
            </a:r>
          </a:p>
          <a:p>
            <a:endParaRPr lang="en-US" dirty="0"/>
          </a:p>
          <a:p>
            <a:r>
              <a:rPr lang="en-US" dirty="0"/>
              <a:t>Useful for streaming / real-time processing</a:t>
            </a:r>
          </a:p>
        </p:txBody>
      </p:sp>
    </p:spTree>
    <p:extLst>
      <p:ext uri="{BB962C8B-B14F-4D97-AF65-F5344CB8AC3E}">
        <p14:creationId xmlns:p14="http://schemas.microsoft.com/office/powerpoint/2010/main" val="223917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D7BC4-1A6C-5F4C-A652-7E74590D63C0}"/>
              </a:ext>
            </a:extLst>
          </p:cNvPr>
          <p:cNvSpPr>
            <a:spLocks noGrp="1"/>
          </p:cNvSpPr>
          <p:nvPr>
            <p:ph type="title"/>
          </p:nvPr>
        </p:nvSpPr>
        <p:spPr>
          <a:xfrm>
            <a:off x="429768" y="411480"/>
            <a:ext cx="11201400" cy="1106424"/>
          </a:xfrm>
        </p:spPr>
        <p:txBody>
          <a:bodyPr>
            <a:normAutofit/>
          </a:bodyPr>
          <a:lstStyle/>
          <a:p>
            <a:r>
              <a:rPr lang="en-US" sz="3600"/>
              <a:t>Queries</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close up of a logo&#10;&#10;Description automatically generated">
            <a:extLst>
              <a:ext uri="{FF2B5EF4-FFF2-40B4-BE49-F238E27FC236}">
                <a16:creationId xmlns:a16="http://schemas.microsoft.com/office/drawing/2014/main" id="{ED2A2A75-67B2-B94A-A16F-CD7F9BE61F02}"/>
              </a:ext>
            </a:extLst>
          </p:cNvPr>
          <p:cNvPicPr>
            <a:picLocks noChangeAspect="1"/>
          </p:cNvPicPr>
          <p:nvPr/>
        </p:nvPicPr>
        <p:blipFill>
          <a:blip r:embed="rId3"/>
          <a:stretch>
            <a:fillRect/>
          </a:stretch>
        </p:blipFill>
        <p:spPr>
          <a:xfrm>
            <a:off x="429768" y="3089551"/>
            <a:ext cx="6702552" cy="1776177"/>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E371C1-7BD8-E643-9A4D-D97A3A309F45}"/>
              </a:ext>
            </a:extLst>
          </p:cNvPr>
          <p:cNvSpPr>
            <a:spLocks noGrp="1"/>
          </p:cNvSpPr>
          <p:nvPr>
            <p:ph idx="1"/>
          </p:nvPr>
        </p:nvSpPr>
        <p:spPr>
          <a:xfrm>
            <a:off x="7938752" y="2020824"/>
            <a:ext cx="3455097" cy="3959352"/>
          </a:xfrm>
        </p:spPr>
        <p:txBody>
          <a:bodyPr anchor="ctr">
            <a:normAutofit/>
          </a:bodyPr>
          <a:lstStyle/>
          <a:p>
            <a:r>
              <a:rPr lang="en-US" sz="1800" dirty="0"/>
              <a:t>Preferred output mechanism from Drools (compared to </a:t>
            </a:r>
            <a:r>
              <a:rPr lang="en-US" sz="1800" dirty="0" err="1"/>
              <a:t>globals</a:t>
            </a:r>
            <a:r>
              <a:rPr lang="en-US" sz="1800" dirty="0"/>
              <a:t>)</a:t>
            </a:r>
          </a:p>
          <a:p>
            <a:endParaRPr lang="en-US" sz="1800" dirty="0"/>
          </a:p>
          <a:p>
            <a:r>
              <a:rPr lang="en-US" sz="1800" dirty="0"/>
              <a:t>Pattern match on domain objects and assign to variables</a:t>
            </a:r>
          </a:p>
          <a:p>
            <a:endParaRPr lang="en-US" sz="1800" dirty="0"/>
          </a:p>
          <a:p>
            <a:r>
              <a:rPr lang="en-US" sz="1800" dirty="0"/>
              <a:t>Those domain objects can later be retrieved from </a:t>
            </a:r>
            <a:r>
              <a:rPr lang="en-US" sz="1800" dirty="0" err="1"/>
              <a:t>KieSession</a:t>
            </a:r>
            <a:endParaRPr lang="en-US" sz="1800" dirty="0"/>
          </a:p>
        </p:txBody>
      </p:sp>
    </p:spTree>
    <p:extLst>
      <p:ext uri="{BB962C8B-B14F-4D97-AF65-F5344CB8AC3E}">
        <p14:creationId xmlns:p14="http://schemas.microsoft.com/office/powerpoint/2010/main" val="4016582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D1DD3-CEFB-BA4C-88AF-410C3316FA4C}"/>
              </a:ext>
            </a:extLst>
          </p:cNvPr>
          <p:cNvSpPr>
            <a:spLocks noGrp="1"/>
          </p:cNvSpPr>
          <p:nvPr>
            <p:ph type="title"/>
          </p:nvPr>
        </p:nvSpPr>
        <p:spPr>
          <a:xfrm>
            <a:off x="429768" y="411480"/>
            <a:ext cx="11201400" cy="1106424"/>
          </a:xfrm>
        </p:spPr>
        <p:txBody>
          <a:bodyPr>
            <a:normAutofit/>
          </a:bodyPr>
          <a:lstStyle/>
          <a:p>
            <a:r>
              <a:rPr lang="en-US" sz="3600"/>
              <a:t>Parametrized Queries</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4BCFA9B8-F984-7F4D-8477-29C2E2AF95CB}"/>
              </a:ext>
            </a:extLst>
          </p:cNvPr>
          <p:cNvPicPr>
            <a:picLocks noChangeAspect="1"/>
          </p:cNvPicPr>
          <p:nvPr/>
        </p:nvPicPr>
        <p:blipFill>
          <a:blip r:embed="rId2"/>
          <a:stretch>
            <a:fillRect/>
          </a:stretch>
        </p:blipFill>
        <p:spPr>
          <a:xfrm>
            <a:off x="429768" y="3634135"/>
            <a:ext cx="6702552" cy="687010"/>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3ED8AC-7217-824B-9408-2D3F98FA1617}"/>
              </a:ext>
            </a:extLst>
          </p:cNvPr>
          <p:cNvSpPr>
            <a:spLocks noGrp="1"/>
          </p:cNvSpPr>
          <p:nvPr>
            <p:ph idx="1"/>
          </p:nvPr>
        </p:nvSpPr>
        <p:spPr>
          <a:xfrm>
            <a:off x="7938752" y="2020824"/>
            <a:ext cx="3455097" cy="3959352"/>
          </a:xfrm>
        </p:spPr>
        <p:txBody>
          <a:bodyPr anchor="ctr">
            <a:normAutofit/>
          </a:bodyPr>
          <a:lstStyle/>
          <a:p>
            <a:r>
              <a:rPr lang="en-US" sz="1800"/>
              <a:t>Queries can take parameters</a:t>
            </a:r>
          </a:p>
          <a:p>
            <a:endParaRPr lang="en-US" sz="1800"/>
          </a:p>
          <a:p>
            <a:r>
              <a:rPr lang="en-US" sz="1800"/>
              <a:t>Submitted through the KieSession</a:t>
            </a:r>
          </a:p>
          <a:p>
            <a:endParaRPr lang="en-US" sz="1800"/>
          </a:p>
          <a:p>
            <a:r>
              <a:rPr lang="en-US" sz="1800"/>
              <a:t>You have to watch out for type safety</a:t>
            </a:r>
          </a:p>
        </p:txBody>
      </p:sp>
    </p:spTree>
    <p:extLst>
      <p:ext uri="{BB962C8B-B14F-4D97-AF65-F5344CB8AC3E}">
        <p14:creationId xmlns:p14="http://schemas.microsoft.com/office/powerpoint/2010/main" val="62750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FB60-B9CF-934A-92AE-A2EC641E060D}"/>
              </a:ext>
            </a:extLst>
          </p:cNvPr>
          <p:cNvSpPr>
            <a:spLocks noGrp="1"/>
          </p:cNvSpPr>
          <p:nvPr>
            <p:ph type="title"/>
          </p:nvPr>
        </p:nvSpPr>
        <p:spPr/>
        <p:txBody>
          <a:bodyPr/>
          <a:lstStyle/>
          <a:p>
            <a:r>
              <a:rPr lang="en-US" dirty="0"/>
              <a:t>Query Result Retrieval</a:t>
            </a:r>
          </a:p>
        </p:txBody>
      </p:sp>
      <p:pic>
        <p:nvPicPr>
          <p:cNvPr id="5" name="Content Placeholder 4" descr="A screenshot of a cell phone&#10;&#10;Description automatically generated">
            <a:extLst>
              <a:ext uri="{FF2B5EF4-FFF2-40B4-BE49-F238E27FC236}">
                <a16:creationId xmlns:a16="http://schemas.microsoft.com/office/drawing/2014/main" id="{A287662E-0CD6-274B-B660-0DBFB1DD4A08}"/>
              </a:ext>
            </a:extLst>
          </p:cNvPr>
          <p:cNvPicPr>
            <a:picLocks noGrp="1" noChangeAspect="1"/>
          </p:cNvPicPr>
          <p:nvPr>
            <p:ph idx="1"/>
          </p:nvPr>
        </p:nvPicPr>
        <p:blipFill>
          <a:blip r:embed="rId2"/>
          <a:stretch>
            <a:fillRect/>
          </a:stretch>
        </p:blipFill>
        <p:spPr>
          <a:xfrm>
            <a:off x="838200" y="2931067"/>
            <a:ext cx="10515600" cy="2140453"/>
          </a:xfrm>
        </p:spPr>
      </p:pic>
    </p:spTree>
    <p:extLst>
      <p:ext uri="{BB962C8B-B14F-4D97-AF65-F5344CB8AC3E}">
        <p14:creationId xmlns:p14="http://schemas.microsoft.com/office/powerpoint/2010/main" val="373819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6956-0EFB-3746-9DF3-BF650618F83F}"/>
              </a:ext>
            </a:extLst>
          </p:cNvPr>
          <p:cNvSpPr>
            <a:spLocks noGrp="1"/>
          </p:cNvSpPr>
          <p:nvPr>
            <p:ph type="title"/>
          </p:nvPr>
        </p:nvSpPr>
        <p:spPr/>
        <p:txBody>
          <a:bodyPr/>
          <a:lstStyle/>
          <a:p>
            <a:r>
              <a:rPr lang="en-US" dirty="0"/>
              <a:t>Live Queries</a:t>
            </a:r>
          </a:p>
        </p:txBody>
      </p:sp>
      <p:sp>
        <p:nvSpPr>
          <p:cNvPr id="3" name="Content Placeholder 2">
            <a:extLst>
              <a:ext uri="{FF2B5EF4-FFF2-40B4-BE49-F238E27FC236}">
                <a16:creationId xmlns:a16="http://schemas.microsoft.com/office/drawing/2014/main" id="{1571EC8B-1D07-D642-AC86-486096982E9F}"/>
              </a:ext>
            </a:extLst>
          </p:cNvPr>
          <p:cNvSpPr>
            <a:spLocks noGrp="1"/>
          </p:cNvSpPr>
          <p:nvPr>
            <p:ph idx="1"/>
          </p:nvPr>
        </p:nvSpPr>
        <p:spPr/>
        <p:txBody>
          <a:bodyPr>
            <a:normAutofit/>
          </a:bodyPr>
          <a:lstStyle/>
          <a:p>
            <a:r>
              <a:rPr lang="en-US" dirty="0"/>
              <a:t>Queries for the continuous mode</a:t>
            </a:r>
          </a:p>
          <a:p>
            <a:endParaRPr lang="en-US" dirty="0"/>
          </a:p>
          <a:p>
            <a:r>
              <a:rPr lang="en-US" dirty="0"/>
              <a:t>Identical query syntax like regular queries</a:t>
            </a:r>
          </a:p>
          <a:p>
            <a:pPr marL="0" indent="0">
              <a:buNone/>
            </a:pPr>
            <a:endParaRPr lang="en-US" dirty="0"/>
          </a:p>
          <a:p>
            <a:r>
              <a:rPr lang="en-US" dirty="0"/>
              <a:t>Used to create event-driven systems as output mechanism</a:t>
            </a:r>
          </a:p>
          <a:p>
            <a:endParaRPr lang="en-US" dirty="0"/>
          </a:p>
          <a:p>
            <a:r>
              <a:rPr lang="en-US" dirty="0"/>
              <a:t>NOTE: Regular queries via “</a:t>
            </a:r>
            <a:r>
              <a:rPr lang="en-US" dirty="0" err="1"/>
              <a:t>getQueryResults</a:t>
            </a:r>
            <a:r>
              <a:rPr lang="en-US" dirty="0"/>
              <a:t>” don’t work in continuous mode (BUG)</a:t>
            </a:r>
          </a:p>
        </p:txBody>
      </p:sp>
    </p:spTree>
    <p:extLst>
      <p:ext uri="{BB962C8B-B14F-4D97-AF65-F5344CB8AC3E}">
        <p14:creationId xmlns:p14="http://schemas.microsoft.com/office/powerpoint/2010/main" val="2674099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704A-E4D8-9547-8469-F20B7BB2A695}"/>
              </a:ext>
            </a:extLst>
          </p:cNvPr>
          <p:cNvSpPr>
            <a:spLocks noGrp="1"/>
          </p:cNvSpPr>
          <p:nvPr>
            <p:ph type="title"/>
          </p:nvPr>
        </p:nvSpPr>
        <p:spPr/>
        <p:txBody>
          <a:bodyPr/>
          <a:lstStyle/>
          <a:p>
            <a:r>
              <a:rPr lang="en-US" dirty="0" err="1"/>
              <a:t>ViewChangedEventListener</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BBAF9ED-0991-D84D-8E64-3C445987CCE0}"/>
              </a:ext>
            </a:extLst>
          </p:cNvPr>
          <p:cNvPicPr>
            <a:picLocks noGrp="1" noChangeAspect="1"/>
          </p:cNvPicPr>
          <p:nvPr>
            <p:ph idx="1"/>
          </p:nvPr>
        </p:nvPicPr>
        <p:blipFill>
          <a:blip r:embed="rId2"/>
          <a:stretch>
            <a:fillRect/>
          </a:stretch>
        </p:blipFill>
        <p:spPr>
          <a:xfrm>
            <a:off x="838200" y="2119435"/>
            <a:ext cx="10515600" cy="3763718"/>
          </a:xfrm>
        </p:spPr>
      </p:pic>
    </p:spTree>
    <p:extLst>
      <p:ext uri="{BB962C8B-B14F-4D97-AF65-F5344CB8AC3E}">
        <p14:creationId xmlns:p14="http://schemas.microsoft.com/office/powerpoint/2010/main" val="165856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FA3E-05B2-644D-AFF3-B05C6D5E317D}"/>
              </a:ext>
            </a:extLst>
          </p:cNvPr>
          <p:cNvSpPr>
            <a:spLocks noGrp="1"/>
          </p:cNvSpPr>
          <p:nvPr>
            <p:ph type="title"/>
          </p:nvPr>
        </p:nvSpPr>
        <p:spPr/>
        <p:txBody>
          <a:bodyPr/>
          <a:lstStyle/>
          <a:p>
            <a:r>
              <a:rPr lang="en-US" dirty="0"/>
              <a:t>Rules Design</a:t>
            </a:r>
          </a:p>
        </p:txBody>
      </p:sp>
      <p:sp>
        <p:nvSpPr>
          <p:cNvPr id="3" name="Content Placeholder 2">
            <a:extLst>
              <a:ext uri="{FF2B5EF4-FFF2-40B4-BE49-F238E27FC236}">
                <a16:creationId xmlns:a16="http://schemas.microsoft.com/office/drawing/2014/main" id="{9FFFBCAB-4E14-C245-B43C-8D1382F61FD3}"/>
              </a:ext>
            </a:extLst>
          </p:cNvPr>
          <p:cNvSpPr>
            <a:spLocks noGrp="1"/>
          </p:cNvSpPr>
          <p:nvPr>
            <p:ph idx="1"/>
          </p:nvPr>
        </p:nvSpPr>
        <p:spPr/>
        <p:txBody>
          <a:bodyPr/>
          <a:lstStyle/>
          <a:p>
            <a:r>
              <a:rPr lang="en-US" dirty="0"/>
              <a:t>Rules should never overtly call </a:t>
            </a:r>
            <a:r>
              <a:rPr lang="en-US" dirty="0" err="1"/>
              <a:t>eachother</a:t>
            </a:r>
            <a:endParaRPr lang="en-US" dirty="0"/>
          </a:p>
          <a:p>
            <a:endParaRPr lang="en-US" dirty="0"/>
          </a:p>
          <a:p>
            <a:r>
              <a:rPr lang="en-US" dirty="0"/>
              <a:t>Inferences: Simple rules: understand low-level facts and update the domain with higher-level facts</a:t>
            </a:r>
          </a:p>
          <a:p>
            <a:endParaRPr lang="en-US" dirty="0"/>
          </a:p>
          <a:p>
            <a:r>
              <a:rPr lang="en-US" dirty="0"/>
              <a:t>Higher level rules: understand higher-level facts and execute external actions</a:t>
            </a:r>
          </a:p>
          <a:p>
            <a:endParaRPr lang="en-US" dirty="0"/>
          </a:p>
          <a:p>
            <a:r>
              <a:rPr lang="en-US" dirty="0"/>
              <a:t>Drools automatically manages the data dependencies between rules  </a:t>
            </a:r>
          </a:p>
        </p:txBody>
      </p:sp>
    </p:spTree>
    <p:extLst>
      <p:ext uri="{BB962C8B-B14F-4D97-AF65-F5344CB8AC3E}">
        <p14:creationId xmlns:p14="http://schemas.microsoft.com/office/powerpoint/2010/main" val="1555722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0A63-B6D5-2A47-9662-B99389EFD1CF}"/>
              </a:ext>
            </a:extLst>
          </p:cNvPr>
          <p:cNvSpPr>
            <a:spLocks noGrp="1"/>
          </p:cNvSpPr>
          <p:nvPr>
            <p:ph type="title"/>
          </p:nvPr>
        </p:nvSpPr>
        <p:spPr/>
        <p:txBody>
          <a:bodyPr/>
          <a:lstStyle/>
          <a:p>
            <a:r>
              <a:rPr lang="en-US" dirty="0"/>
              <a:t>Salience</a:t>
            </a:r>
          </a:p>
        </p:txBody>
      </p:sp>
      <p:sp>
        <p:nvSpPr>
          <p:cNvPr id="3" name="Content Placeholder 2">
            <a:extLst>
              <a:ext uri="{FF2B5EF4-FFF2-40B4-BE49-F238E27FC236}">
                <a16:creationId xmlns:a16="http://schemas.microsoft.com/office/drawing/2014/main" id="{C139D8DB-1FE3-8D4B-B7D0-4BCA08354571}"/>
              </a:ext>
            </a:extLst>
          </p:cNvPr>
          <p:cNvSpPr>
            <a:spLocks noGrp="1"/>
          </p:cNvSpPr>
          <p:nvPr>
            <p:ph idx="1"/>
          </p:nvPr>
        </p:nvSpPr>
        <p:spPr/>
        <p:txBody>
          <a:bodyPr/>
          <a:lstStyle/>
          <a:p>
            <a:r>
              <a:rPr lang="en-US" dirty="0"/>
              <a:t>An integer number signifying the priority of a single rule in the agenda</a:t>
            </a:r>
          </a:p>
          <a:p>
            <a:endParaRPr lang="en-US" dirty="0"/>
          </a:p>
          <a:p>
            <a:r>
              <a:rPr lang="en-US" dirty="0"/>
              <a:t>Simple, but error-prone</a:t>
            </a:r>
          </a:p>
        </p:txBody>
      </p:sp>
    </p:spTree>
    <p:extLst>
      <p:ext uri="{BB962C8B-B14F-4D97-AF65-F5344CB8AC3E}">
        <p14:creationId xmlns:p14="http://schemas.microsoft.com/office/powerpoint/2010/main" val="66442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D341-D047-FB47-AF50-BBB7CDA547A1}"/>
              </a:ext>
            </a:extLst>
          </p:cNvPr>
          <p:cNvSpPr>
            <a:spLocks noGrp="1"/>
          </p:cNvSpPr>
          <p:nvPr>
            <p:ph type="title"/>
          </p:nvPr>
        </p:nvSpPr>
        <p:spPr/>
        <p:txBody>
          <a:bodyPr/>
          <a:lstStyle/>
          <a:p>
            <a:r>
              <a:rPr lang="en-US" dirty="0"/>
              <a:t>Agenda Groups</a:t>
            </a:r>
          </a:p>
        </p:txBody>
      </p:sp>
      <p:sp>
        <p:nvSpPr>
          <p:cNvPr id="3" name="Content Placeholder 2">
            <a:extLst>
              <a:ext uri="{FF2B5EF4-FFF2-40B4-BE49-F238E27FC236}">
                <a16:creationId xmlns:a16="http://schemas.microsoft.com/office/drawing/2014/main" id="{C9081283-28B1-DD49-80D0-91CA13C15186}"/>
              </a:ext>
            </a:extLst>
          </p:cNvPr>
          <p:cNvSpPr>
            <a:spLocks noGrp="1"/>
          </p:cNvSpPr>
          <p:nvPr>
            <p:ph idx="1"/>
          </p:nvPr>
        </p:nvSpPr>
        <p:spPr/>
        <p:txBody>
          <a:bodyPr/>
          <a:lstStyle/>
          <a:p>
            <a:r>
              <a:rPr lang="en-US" dirty="0"/>
              <a:t>All rules with the same agenda groups have equal priority</a:t>
            </a:r>
          </a:p>
          <a:p>
            <a:endParaRPr lang="en-US" dirty="0"/>
          </a:p>
          <a:p>
            <a:r>
              <a:rPr lang="en-US" dirty="0"/>
              <a:t>Focusing on an agenda group move all its items to the top of the agenda</a:t>
            </a:r>
          </a:p>
        </p:txBody>
      </p:sp>
    </p:spTree>
    <p:extLst>
      <p:ext uri="{BB962C8B-B14F-4D97-AF65-F5344CB8AC3E}">
        <p14:creationId xmlns:p14="http://schemas.microsoft.com/office/powerpoint/2010/main" val="5743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7D97A-7495-3443-AB46-D4809EC3F253}"/>
              </a:ext>
            </a:extLst>
          </p:cNvPr>
          <p:cNvSpPr>
            <a:spLocks noGrp="1"/>
          </p:cNvSpPr>
          <p:nvPr>
            <p:ph type="title"/>
          </p:nvPr>
        </p:nvSpPr>
        <p:spPr>
          <a:xfrm>
            <a:off x="429768" y="411480"/>
            <a:ext cx="11201400" cy="1106424"/>
          </a:xfrm>
        </p:spPr>
        <p:txBody>
          <a:bodyPr>
            <a:normAutofit/>
          </a:bodyPr>
          <a:lstStyle/>
          <a:p>
            <a:r>
              <a:rPr lang="en-US" sz="3600"/>
              <a:t>Workflow Approach</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18D6B36C-EC4C-9C4D-A577-7E6B6059FB0B}"/>
              </a:ext>
            </a:extLst>
          </p:cNvPr>
          <p:cNvPicPr>
            <a:picLocks noChangeAspect="1"/>
          </p:cNvPicPr>
          <p:nvPr/>
        </p:nvPicPr>
        <p:blipFill>
          <a:blip r:embed="rId3"/>
          <a:stretch>
            <a:fillRect/>
          </a:stretch>
        </p:blipFill>
        <p:spPr>
          <a:xfrm>
            <a:off x="435017" y="1719072"/>
            <a:ext cx="6692053" cy="4517136"/>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BCBD587-DD5F-254B-83FF-534D31A50440}"/>
              </a:ext>
            </a:extLst>
          </p:cNvPr>
          <p:cNvSpPr>
            <a:spLocks noGrp="1"/>
          </p:cNvSpPr>
          <p:nvPr>
            <p:ph idx="1"/>
          </p:nvPr>
        </p:nvSpPr>
        <p:spPr>
          <a:xfrm>
            <a:off x="7938752" y="2020824"/>
            <a:ext cx="3455097" cy="3959352"/>
          </a:xfrm>
        </p:spPr>
        <p:txBody>
          <a:bodyPr anchor="ctr">
            <a:normAutofit/>
          </a:bodyPr>
          <a:lstStyle/>
          <a:p>
            <a:r>
              <a:rPr lang="en-US" sz="1800"/>
              <a:t>Design the flow of data / commands through the system</a:t>
            </a:r>
          </a:p>
          <a:p>
            <a:endParaRPr lang="en-US" sz="1800"/>
          </a:p>
          <a:p>
            <a:r>
              <a:rPr lang="en-US" sz="1800"/>
              <a:t>Implemented heavily by BPMN engines</a:t>
            </a:r>
          </a:p>
          <a:p>
            <a:endParaRPr lang="en-US" sz="1800"/>
          </a:p>
          <a:p>
            <a:r>
              <a:rPr lang="en-US" sz="1800"/>
              <a:t>Business users can define the workflow logic using GUI</a:t>
            </a:r>
          </a:p>
          <a:p>
            <a:endParaRPr lang="en-US" sz="1800"/>
          </a:p>
          <a:p>
            <a:endParaRPr lang="en-US" sz="1800"/>
          </a:p>
          <a:p>
            <a:endParaRPr lang="en-US" sz="1800"/>
          </a:p>
        </p:txBody>
      </p:sp>
    </p:spTree>
    <p:extLst>
      <p:ext uri="{BB962C8B-B14F-4D97-AF65-F5344CB8AC3E}">
        <p14:creationId xmlns:p14="http://schemas.microsoft.com/office/powerpoint/2010/main" val="3974361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E02D-16D3-2B42-B12D-3D35F85ACCD7}"/>
              </a:ext>
            </a:extLst>
          </p:cNvPr>
          <p:cNvSpPr>
            <a:spLocks noGrp="1"/>
          </p:cNvSpPr>
          <p:nvPr>
            <p:ph type="title"/>
          </p:nvPr>
        </p:nvSpPr>
        <p:spPr/>
        <p:txBody>
          <a:bodyPr/>
          <a:lstStyle/>
          <a:p>
            <a:r>
              <a:rPr lang="en-US" dirty="0"/>
              <a:t>Activation Groups</a:t>
            </a:r>
          </a:p>
        </p:txBody>
      </p:sp>
      <p:sp>
        <p:nvSpPr>
          <p:cNvPr id="3" name="Content Placeholder 2">
            <a:extLst>
              <a:ext uri="{FF2B5EF4-FFF2-40B4-BE49-F238E27FC236}">
                <a16:creationId xmlns:a16="http://schemas.microsoft.com/office/drawing/2014/main" id="{BD530066-000D-E845-A171-9CE5AB0F1313}"/>
              </a:ext>
            </a:extLst>
          </p:cNvPr>
          <p:cNvSpPr>
            <a:spLocks noGrp="1"/>
          </p:cNvSpPr>
          <p:nvPr>
            <p:ph idx="1"/>
          </p:nvPr>
        </p:nvSpPr>
        <p:spPr/>
        <p:txBody>
          <a:bodyPr/>
          <a:lstStyle/>
          <a:p>
            <a:r>
              <a:rPr lang="en-US" dirty="0"/>
              <a:t>ONLY ONE rule from a given activation group will be triggered</a:t>
            </a:r>
          </a:p>
          <a:p>
            <a:endParaRPr lang="en-US" dirty="0"/>
          </a:p>
          <a:p>
            <a:r>
              <a:rPr lang="en-US" dirty="0"/>
              <a:t>Useful for declaring rules with mutually exclusive conditions</a:t>
            </a:r>
          </a:p>
        </p:txBody>
      </p:sp>
    </p:spTree>
    <p:extLst>
      <p:ext uri="{BB962C8B-B14F-4D97-AF65-F5344CB8AC3E}">
        <p14:creationId xmlns:p14="http://schemas.microsoft.com/office/powerpoint/2010/main" val="251178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A2B8-9A36-5940-8B14-C8E32D20CEBF}"/>
              </a:ext>
            </a:extLst>
          </p:cNvPr>
          <p:cNvSpPr>
            <a:spLocks noGrp="1"/>
          </p:cNvSpPr>
          <p:nvPr>
            <p:ph type="title"/>
          </p:nvPr>
        </p:nvSpPr>
        <p:spPr/>
        <p:txBody>
          <a:bodyPr/>
          <a:lstStyle/>
          <a:p>
            <a:r>
              <a:rPr lang="en-US" dirty="0"/>
              <a:t>Complex Event Processing</a:t>
            </a:r>
          </a:p>
        </p:txBody>
      </p:sp>
      <p:sp>
        <p:nvSpPr>
          <p:cNvPr id="3" name="Content Placeholder 2">
            <a:extLst>
              <a:ext uri="{FF2B5EF4-FFF2-40B4-BE49-F238E27FC236}">
                <a16:creationId xmlns:a16="http://schemas.microsoft.com/office/drawing/2014/main" id="{6AB27845-A225-2C4F-895E-DD0E9BAE455C}"/>
              </a:ext>
            </a:extLst>
          </p:cNvPr>
          <p:cNvSpPr>
            <a:spLocks noGrp="1"/>
          </p:cNvSpPr>
          <p:nvPr>
            <p:ph idx="1"/>
          </p:nvPr>
        </p:nvSpPr>
        <p:spPr/>
        <p:txBody>
          <a:bodyPr/>
          <a:lstStyle/>
          <a:p>
            <a:r>
              <a:rPr lang="en-US" dirty="0"/>
              <a:t>Rules evaluated in a time-continuous fashion</a:t>
            </a:r>
          </a:p>
          <a:p>
            <a:endParaRPr lang="en-US" dirty="0"/>
          </a:p>
          <a:p>
            <a:r>
              <a:rPr lang="en-US" dirty="0"/>
              <a:t>Ability to add new facts in real time</a:t>
            </a:r>
          </a:p>
          <a:p>
            <a:endParaRPr lang="en-US" dirty="0"/>
          </a:p>
          <a:p>
            <a:r>
              <a:rPr lang="en-US" dirty="0"/>
              <a:t>Essentially Drools integration for streaming</a:t>
            </a:r>
          </a:p>
        </p:txBody>
      </p:sp>
    </p:spTree>
    <p:extLst>
      <p:ext uri="{BB962C8B-B14F-4D97-AF65-F5344CB8AC3E}">
        <p14:creationId xmlns:p14="http://schemas.microsoft.com/office/powerpoint/2010/main" val="1506556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0AE6-E544-BA42-AED7-81FE882C74D6}"/>
              </a:ext>
            </a:extLst>
          </p:cNvPr>
          <p:cNvSpPr>
            <a:spLocks noGrp="1"/>
          </p:cNvSpPr>
          <p:nvPr>
            <p:ph type="title"/>
          </p:nvPr>
        </p:nvSpPr>
        <p:spPr/>
        <p:txBody>
          <a:bodyPr/>
          <a:lstStyle/>
          <a:p>
            <a:r>
              <a:rPr lang="en-US" dirty="0"/>
              <a:t>Declaring Java classes as events</a:t>
            </a:r>
          </a:p>
        </p:txBody>
      </p:sp>
      <p:sp>
        <p:nvSpPr>
          <p:cNvPr id="3" name="Content Placeholder 2">
            <a:extLst>
              <a:ext uri="{FF2B5EF4-FFF2-40B4-BE49-F238E27FC236}">
                <a16:creationId xmlns:a16="http://schemas.microsoft.com/office/drawing/2014/main" id="{838DB154-BBF2-5E44-9CAE-B9AFCAEF47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2722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45B7-CC30-2D46-AC7D-9C93F9210CD1}"/>
              </a:ext>
            </a:extLst>
          </p:cNvPr>
          <p:cNvSpPr>
            <a:spLocks noGrp="1"/>
          </p:cNvSpPr>
          <p:nvPr>
            <p:ph type="title"/>
          </p:nvPr>
        </p:nvSpPr>
        <p:spPr/>
        <p:txBody>
          <a:bodyPr/>
          <a:lstStyle/>
          <a:p>
            <a:r>
              <a:rPr lang="en-US" dirty="0"/>
              <a:t>Configuring Complex Event Processing in descriptors</a:t>
            </a:r>
          </a:p>
        </p:txBody>
      </p:sp>
      <p:sp>
        <p:nvSpPr>
          <p:cNvPr id="3" name="Content Placeholder 2">
            <a:extLst>
              <a:ext uri="{FF2B5EF4-FFF2-40B4-BE49-F238E27FC236}">
                <a16:creationId xmlns:a16="http://schemas.microsoft.com/office/drawing/2014/main" id="{DA8EC191-3CD6-3742-A268-1A39037B53F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4720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45B7-CC30-2D46-AC7D-9C93F9210CD1}"/>
              </a:ext>
            </a:extLst>
          </p:cNvPr>
          <p:cNvSpPr>
            <a:spLocks noGrp="1"/>
          </p:cNvSpPr>
          <p:nvPr>
            <p:ph type="title"/>
          </p:nvPr>
        </p:nvSpPr>
        <p:spPr/>
        <p:txBody>
          <a:bodyPr/>
          <a:lstStyle/>
          <a:p>
            <a:r>
              <a:rPr lang="en-US" dirty="0"/>
              <a:t>Configuring Complex Event Processing in descriptors</a:t>
            </a:r>
          </a:p>
        </p:txBody>
      </p:sp>
      <p:sp>
        <p:nvSpPr>
          <p:cNvPr id="3" name="Content Placeholder 2">
            <a:extLst>
              <a:ext uri="{FF2B5EF4-FFF2-40B4-BE49-F238E27FC236}">
                <a16:creationId xmlns:a16="http://schemas.microsoft.com/office/drawing/2014/main" id="{DA8EC191-3CD6-3742-A268-1A39037B53F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41050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3005-8BCD-0044-8B1F-EA7D0FE1D7F7}"/>
              </a:ext>
            </a:extLst>
          </p:cNvPr>
          <p:cNvSpPr>
            <a:spLocks noGrp="1"/>
          </p:cNvSpPr>
          <p:nvPr>
            <p:ph type="title"/>
          </p:nvPr>
        </p:nvSpPr>
        <p:spPr/>
        <p:txBody>
          <a:bodyPr/>
          <a:lstStyle/>
          <a:p>
            <a:r>
              <a:rPr lang="en-US" dirty="0"/>
              <a:t>Starting and stopping Complex Event Processing</a:t>
            </a:r>
          </a:p>
        </p:txBody>
      </p:sp>
      <p:sp>
        <p:nvSpPr>
          <p:cNvPr id="3" name="Content Placeholder 2">
            <a:extLst>
              <a:ext uri="{FF2B5EF4-FFF2-40B4-BE49-F238E27FC236}">
                <a16:creationId xmlns:a16="http://schemas.microsoft.com/office/drawing/2014/main" id="{7B96E615-9850-874E-997B-77A8AD9AA1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0014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56D0-BD15-1E47-ADE2-4B0259CC7C1F}"/>
              </a:ext>
            </a:extLst>
          </p:cNvPr>
          <p:cNvSpPr>
            <a:spLocks noGrp="1"/>
          </p:cNvSpPr>
          <p:nvPr>
            <p:ph type="title"/>
          </p:nvPr>
        </p:nvSpPr>
        <p:spPr/>
        <p:txBody>
          <a:bodyPr/>
          <a:lstStyle/>
          <a:p>
            <a:r>
              <a:rPr lang="en-US" dirty="0"/>
              <a:t>Pattern matching on timed events</a:t>
            </a:r>
          </a:p>
        </p:txBody>
      </p:sp>
      <p:sp>
        <p:nvSpPr>
          <p:cNvPr id="3" name="Content Placeholder 2">
            <a:extLst>
              <a:ext uri="{FF2B5EF4-FFF2-40B4-BE49-F238E27FC236}">
                <a16:creationId xmlns:a16="http://schemas.microsoft.com/office/drawing/2014/main" id="{E9E99C6F-7314-5343-A21A-223FE5EBF57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3238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56D0-BD15-1E47-ADE2-4B0259CC7C1F}"/>
              </a:ext>
            </a:extLst>
          </p:cNvPr>
          <p:cNvSpPr>
            <a:spLocks noGrp="1"/>
          </p:cNvSpPr>
          <p:nvPr>
            <p:ph type="title"/>
          </p:nvPr>
        </p:nvSpPr>
        <p:spPr/>
        <p:txBody>
          <a:bodyPr/>
          <a:lstStyle/>
          <a:p>
            <a:r>
              <a:rPr lang="en-US" dirty="0"/>
              <a:t>Pattern matching on timed events</a:t>
            </a:r>
          </a:p>
        </p:txBody>
      </p:sp>
      <p:sp>
        <p:nvSpPr>
          <p:cNvPr id="3" name="Content Placeholder 2">
            <a:extLst>
              <a:ext uri="{FF2B5EF4-FFF2-40B4-BE49-F238E27FC236}">
                <a16:creationId xmlns:a16="http://schemas.microsoft.com/office/drawing/2014/main" id="{E9E99C6F-7314-5343-A21A-223FE5EBF57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9072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9F437-4882-3C4B-89BE-FF2BE4A71585}"/>
              </a:ext>
            </a:extLst>
          </p:cNvPr>
          <p:cNvSpPr>
            <a:spLocks noGrp="1"/>
          </p:cNvSpPr>
          <p:nvPr>
            <p:ph type="title"/>
          </p:nvPr>
        </p:nvSpPr>
        <p:spPr/>
        <p:txBody>
          <a:bodyPr/>
          <a:lstStyle/>
          <a:p>
            <a:r>
              <a:rPr lang="en-US" dirty="0"/>
              <a:t>Entry Points</a:t>
            </a:r>
          </a:p>
        </p:txBody>
      </p:sp>
      <p:sp>
        <p:nvSpPr>
          <p:cNvPr id="3" name="Content Placeholder 2">
            <a:extLst>
              <a:ext uri="{FF2B5EF4-FFF2-40B4-BE49-F238E27FC236}">
                <a16:creationId xmlns:a16="http://schemas.microsoft.com/office/drawing/2014/main" id="{A6446DC8-42B9-C647-A819-E6CBBE1E60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0268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6F84-8ABD-3542-8109-A8EF5DB395EA}"/>
              </a:ext>
            </a:extLst>
          </p:cNvPr>
          <p:cNvSpPr>
            <a:spLocks noGrp="1"/>
          </p:cNvSpPr>
          <p:nvPr>
            <p:ph type="title"/>
          </p:nvPr>
        </p:nvSpPr>
        <p:spPr/>
        <p:txBody>
          <a:bodyPr/>
          <a:lstStyle/>
          <a:p>
            <a:r>
              <a:rPr lang="en-US" dirty="0"/>
              <a:t>Further Info</a:t>
            </a:r>
          </a:p>
        </p:txBody>
      </p:sp>
      <p:sp>
        <p:nvSpPr>
          <p:cNvPr id="3" name="Content Placeholder 2">
            <a:extLst>
              <a:ext uri="{FF2B5EF4-FFF2-40B4-BE49-F238E27FC236}">
                <a16:creationId xmlns:a16="http://schemas.microsoft.com/office/drawing/2014/main" id="{5F38AA15-9BA9-A04B-89DA-41D962EBCD72}"/>
              </a:ext>
            </a:extLst>
          </p:cNvPr>
          <p:cNvSpPr>
            <a:spLocks noGrp="1"/>
          </p:cNvSpPr>
          <p:nvPr>
            <p:ph idx="1"/>
          </p:nvPr>
        </p:nvSpPr>
        <p:spPr/>
        <p:txBody>
          <a:bodyPr>
            <a:normAutofit fontScale="92500" lnSpcReduction="10000"/>
          </a:bodyPr>
          <a:lstStyle/>
          <a:p>
            <a:r>
              <a:rPr lang="en-US" dirty="0"/>
              <a:t>Starter project: </a:t>
            </a:r>
            <a:r>
              <a:rPr lang="en-US" dirty="0">
                <a:hlinkClick r:id="rId2"/>
              </a:rPr>
              <a:t>https://github.com/Saevel/drools-playground</a:t>
            </a:r>
            <a:endParaRPr lang="en-US" dirty="0"/>
          </a:p>
          <a:p>
            <a:endParaRPr lang="en-US" dirty="0"/>
          </a:p>
          <a:p>
            <a:r>
              <a:rPr lang="en-US" dirty="0"/>
              <a:t>Consider: Persistence of Drools rules</a:t>
            </a:r>
          </a:p>
          <a:p>
            <a:endParaRPr lang="en-US" dirty="0"/>
          </a:p>
          <a:p>
            <a:r>
              <a:rPr lang="en-US" dirty="0"/>
              <a:t>Consider: Deployment &amp; versioning of Drools rules</a:t>
            </a:r>
          </a:p>
          <a:p>
            <a:endParaRPr lang="en-US" dirty="0"/>
          </a:p>
          <a:p>
            <a:r>
              <a:rPr lang="en-US" dirty="0"/>
              <a:t>Further Reading: Mastering JBoss Drools 6</a:t>
            </a:r>
          </a:p>
          <a:p>
            <a:endParaRPr lang="en-US" dirty="0"/>
          </a:p>
          <a:p>
            <a:r>
              <a:rPr lang="en-US" dirty="0"/>
              <a:t>Further Reading: </a:t>
            </a:r>
            <a:r>
              <a:rPr lang="en-US" dirty="0">
                <a:hlinkClick r:id="rId3"/>
              </a:rPr>
              <a:t>https://docs.jboss.org/drools/release/7.28.0.Final/drools-docs/html_single</a:t>
            </a:r>
            <a:endParaRPr lang="en-US" dirty="0"/>
          </a:p>
        </p:txBody>
      </p:sp>
    </p:spTree>
    <p:extLst>
      <p:ext uri="{BB962C8B-B14F-4D97-AF65-F5344CB8AC3E}">
        <p14:creationId xmlns:p14="http://schemas.microsoft.com/office/powerpoint/2010/main" val="192668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C057-E24A-CD43-89E8-50451FDBA15F}"/>
              </a:ext>
            </a:extLst>
          </p:cNvPr>
          <p:cNvSpPr>
            <a:spLocks noGrp="1"/>
          </p:cNvSpPr>
          <p:nvPr>
            <p:ph type="title"/>
          </p:nvPr>
        </p:nvSpPr>
        <p:spPr/>
        <p:txBody>
          <a:bodyPr/>
          <a:lstStyle/>
          <a:p>
            <a:r>
              <a:rPr lang="en-US" dirty="0"/>
              <a:t>Workflow approach</a:t>
            </a:r>
          </a:p>
        </p:txBody>
      </p:sp>
      <p:graphicFrame>
        <p:nvGraphicFramePr>
          <p:cNvPr id="4" name="Content Placeholder 3">
            <a:extLst>
              <a:ext uri="{FF2B5EF4-FFF2-40B4-BE49-F238E27FC236}">
                <a16:creationId xmlns:a16="http://schemas.microsoft.com/office/drawing/2014/main" id="{C87BDCFC-D183-334E-9642-BF37645EF9B9}"/>
              </a:ext>
            </a:extLst>
          </p:cNvPr>
          <p:cNvGraphicFramePr>
            <a:graphicFrameLocks noGrp="1"/>
          </p:cNvGraphicFramePr>
          <p:nvPr>
            <p:ph idx="1"/>
            <p:extLst>
              <p:ext uri="{D42A27DB-BD31-4B8C-83A1-F6EECF244321}">
                <p14:modId xmlns:p14="http://schemas.microsoft.com/office/powerpoint/2010/main" val="1558364812"/>
              </p:ext>
            </p:extLst>
          </p:nvPr>
        </p:nvGraphicFramePr>
        <p:xfrm>
          <a:off x="838200" y="2285048"/>
          <a:ext cx="10515600" cy="3143248"/>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573964278"/>
                    </a:ext>
                  </a:extLst>
                </a:gridCol>
                <a:gridCol w="5257800">
                  <a:extLst>
                    <a:ext uri="{9D8B030D-6E8A-4147-A177-3AD203B41FA5}">
                      <a16:colId xmlns:a16="http://schemas.microsoft.com/office/drawing/2014/main" val="668782170"/>
                    </a:ext>
                  </a:extLst>
                </a:gridCol>
              </a:tblGrid>
              <a:tr h="785812">
                <a:tc>
                  <a:txBody>
                    <a:bodyPr/>
                    <a:lstStyle/>
                    <a:p>
                      <a:pPr algn="ctr"/>
                      <a:r>
                        <a:rPr lang="en-US" dirty="0"/>
                        <a:t>ADVANTAGES</a:t>
                      </a:r>
                    </a:p>
                  </a:txBody>
                  <a:tcPr anchor="ctr"/>
                </a:tc>
                <a:tc>
                  <a:txBody>
                    <a:bodyPr/>
                    <a:lstStyle/>
                    <a:p>
                      <a:pPr algn="ctr"/>
                      <a:r>
                        <a:rPr lang="en-US" dirty="0"/>
                        <a:t>DISADVANTAGES</a:t>
                      </a:r>
                    </a:p>
                  </a:txBody>
                  <a:tcPr anchor="ctr"/>
                </a:tc>
                <a:extLst>
                  <a:ext uri="{0D108BD9-81ED-4DB2-BD59-A6C34878D82A}">
                    <a16:rowId xmlns:a16="http://schemas.microsoft.com/office/drawing/2014/main" val="3944912890"/>
                  </a:ext>
                </a:extLst>
              </a:tr>
              <a:tr h="785812">
                <a:tc>
                  <a:txBody>
                    <a:bodyPr/>
                    <a:lstStyle/>
                    <a:p>
                      <a:pPr algn="ctr"/>
                      <a:r>
                        <a:rPr lang="en-US" dirty="0"/>
                        <a:t>Centralized – easy modifiable</a:t>
                      </a:r>
                    </a:p>
                  </a:txBody>
                  <a:tcPr anchor="ctr"/>
                </a:tc>
                <a:tc>
                  <a:txBody>
                    <a:bodyPr/>
                    <a:lstStyle/>
                    <a:p>
                      <a:pPr algn="ctr"/>
                      <a:r>
                        <a:rPr lang="en-US" dirty="0"/>
                        <a:t>Little functionality reuse =&gt; waste</a:t>
                      </a:r>
                    </a:p>
                  </a:txBody>
                  <a:tcPr anchor="ctr"/>
                </a:tc>
                <a:extLst>
                  <a:ext uri="{0D108BD9-81ED-4DB2-BD59-A6C34878D82A}">
                    <a16:rowId xmlns:a16="http://schemas.microsoft.com/office/drawing/2014/main" val="4085266955"/>
                  </a:ext>
                </a:extLst>
              </a:tr>
              <a:tr h="785812">
                <a:tc>
                  <a:txBody>
                    <a:bodyPr/>
                    <a:lstStyle/>
                    <a:p>
                      <a:pPr algn="ctr"/>
                      <a:r>
                        <a:rPr lang="en-US" dirty="0"/>
                        <a:t>Business – friendly UI</a:t>
                      </a:r>
                    </a:p>
                  </a:txBody>
                  <a:tcPr anchor="ctr"/>
                </a:tc>
                <a:tc>
                  <a:txBody>
                    <a:bodyPr/>
                    <a:lstStyle/>
                    <a:p>
                      <a:pPr algn="ctr"/>
                      <a:r>
                        <a:rPr lang="en-US" dirty="0"/>
                        <a:t>Even simple processes give sizeable diagrams</a:t>
                      </a:r>
                    </a:p>
                  </a:txBody>
                  <a:tcPr anchor="ctr"/>
                </a:tc>
                <a:extLst>
                  <a:ext uri="{0D108BD9-81ED-4DB2-BD59-A6C34878D82A}">
                    <a16:rowId xmlns:a16="http://schemas.microsoft.com/office/drawing/2014/main" val="3021956073"/>
                  </a:ext>
                </a:extLst>
              </a:tr>
              <a:tr h="785812">
                <a:tc>
                  <a:txBody>
                    <a:bodyPr/>
                    <a:lstStyle/>
                    <a:p>
                      <a:pPr algn="ctr"/>
                      <a:r>
                        <a:rPr lang="en-US" dirty="0"/>
                        <a:t>Enables heavy functionality reuse</a:t>
                      </a:r>
                    </a:p>
                  </a:txBody>
                  <a:tcPr anchor="ctr"/>
                </a:tc>
                <a:tc>
                  <a:txBody>
                    <a:bodyPr/>
                    <a:lstStyle/>
                    <a:p>
                      <a:pPr algn="ctr"/>
                      <a:r>
                        <a:rPr lang="en-US" dirty="0"/>
                        <a:t>Complex processes give unreadable diagrams</a:t>
                      </a:r>
                    </a:p>
                  </a:txBody>
                  <a:tcPr anchor="ctr"/>
                </a:tc>
                <a:extLst>
                  <a:ext uri="{0D108BD9-81ED-4DB2-BD59-A6C34878D82A}">
                    <a16:rowId xmlns:a16="http://schemas.microsoft.com/office/drawing/2014/main" val="1328152737"/>
                  </a:ext>
                </a:extLst>
              </a:tr>
            </a:tbl>
          </a:graphicData>
        </a:graphic>
      </p:graphicFrame>
    </p:spTree>
    <p:extLst>
      <p:ext uri="{BB962C8B-B14F-4D97-AF65-F5344CB8AC3E}">
        <p14:creationId xmlns:p14="http://schemas.microsoft.com/office/powerpoint/2010/main" val="299121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0824-7442-6540-A93B-F3357B3EB95C}"/>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a:solidFill>
                  <a:schemeClr val="tx1"/>
                </a:solidFill>
                <a:latin typeface="+mj-lt"/>
                <a:ea typeface="+mj-ea"/>
                <a:cs typeface="+mj-cs"/>
              </a:rPr>
              <a:t>Business Rules Approach</a:t>
            </a:r>
          </a:p>
        </p:txBody>
      </p:sp>
      <p:pic>
        <p:nvPicPr>
          <p:cNvPr id="4" name="Content Placeholder 3">
            <a:extLst>
              <a:ext uri="{FF2B5EF4-FFF2-40B4-BE49-F238E27FC236}">
                <a16:creationId xmlns:a16="http://schemas.microsoft.com/office/drawing/2014/main" id="{47E166C4-3E11-904D-A940-4C0CEE825998}"/>
              </a:ext>
            </a:extLst>
          </p:cNvPr>
          <p:cNvPicPr>
            <a:picLocks noGrp="1" noChangeAspect="1"/>
          </p:cNvPicPr>
          <p:nvPr>
            <p:ph idx="1"/>
          </p:nvPr>
        </p:nvPicPr>
        <p:blipFill>
          <a:blip r:embed="rId3"/>
          <a:stretch>
            <a:fillRect/>
          </a:stretch>
        </p:blipFill>
        <p:spPr>
          <a:xfrm>
            <a:off x="4658931" y="581891"/>
            <a:ext cx="6804453" cy="5564058"/>
          </a:xfrm>
          <a:prstGeom prst="rect">
            <a:avLst/>
          </a:prstGeom>
        </p:spPr>
      </p:pic>
    </p:spTree>
    <p:extLst>
      <p:ext uri="{BB962C8B-B14F-4D97-AF65-F5344CB8AC3E}">
        <p14:creationId xmlns:p14="http://schemas.microsoft.com/office/powerpoint/2010/main" val="94669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33FB-0583-6246-8AD9-3AB19515A197}"/>
              </a:ext>
            </a:extLst>
          </p:cNvPr>
          <p:cNvSpPr>
            <a:spLocks noGrp="1"/>
          </p:cNvSpPr>
          <p:nvPr>
            <p:ph type="title"/>
          </p:nvPr>
        </p:nvSpPr>
        <p:spPr/>
        <p:txBody>
          <a:bodyPr/>
          <a:lstStyle/>
          <a:p>
            <a:r>
              <a:rPr lang="en-US" dirty="0"/>
              <a:t>Business Rules Approach</a:t>
            </a:r>
            <a:br>
              <a:rPr lang="en-US" dirty="0"/>
            </a:br>
            <a:endParaRPr lang="en-US" dirty="0"/>
          </a:p>
        </p:txBody>
      </p:sp>
      <p:sp>
        <p:nvSpPr>
          <p:cNvPr id="3" name="Content Placeholder 2">
            <a:extLst>
              <a:ext uri="{FF2B5EF4-FFF2-40B4-BE49-F238E27FC236}">
                <a16:creationId xmlns:a16="http://schemas.microsoft.com/office/drawing/2014/main" id="{A80618D4-B613-3249-964E-668B99BCB8B0}"/>
              </a:ext>
            </a:extLst>
          </p:cNvPr>
          <p:cNvSpPr>
            <a:spLocks noGrp="1"/>
          </p:cNvSpPr>
          <p:nvPr>
            <p:ph idx="1"/>
          </p:nvPr>
        </p:nvSpPr>
        <p:spPr/>
        <p:txBody>
          <a:bodyPr>
            <a:normAutofit lnSpcReduction="10000"/>
          </a:bodyPr>
          <a:lstStyle/>
          <a:p>
            <a:r>
              <a:rPr lang="en-US" dirty="0"/>
              <a:t>Take an ensemble of facts (aka domain), process and modify</a:t>
            </a:r>
          </a:p>
          <a:p>
            <a:endParaRPr lang="en-US" dirty="0"/>
          </a:p>
          <a:p>
            <a:r>
              <a:rPr lang="en-US" dirty="0"/>
              <a:t>Knowledge – centric model</a:t>
            </a:r>
          </a:p>
          <a:p>
            <a:endParaRPr lang="en-US" dirty="0"/>
          </a:p>
          <a:p>
            <a:r>
              <a:rPr lang="en-US" dirty="0"/>
              <a:t>Logic encoded into concise, independent business rules</a:t>
            </a:r>
          </a:p>
          <a:p>
            <a:endParaRPr lang="en-US" dirty="0"/>
          </a:p>
          <a:p>
            <a:r>
              <a:rPr lang="en-US" dirty="0"/>
              <a:t>Rules chained through data dependencies</a:t>
            </a:r>
          </a:p>
          <a:p>
            <a:endParaRPr lang="en-US" dirty="0"/>
          </a:p>
          <a:p>
            <a:r>
              <a:rPr lang="en-US" dirty="0"/>
              <a:t>Somewhat similar to ideas like PROLOG</a:t>
            </a:r>
          </a:p>
          <a:p>
            <a:endParaRPr lang="en-US" dirty="0"/>
          </a:p>
        </p:txBody>
      </p:sp>
    </p:spTree>
    <p:extLst>
      <p:ext uri="{BB962C8B-B14F-4D97-AF65-F5344CB8AC3E}">
        <p14:creationId xmlns:p14="http://schemas.microsoft.com/office/powerpoint/2010/main" val="6393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9686-19D2-3B4A-8214-A338D8E51F70}"/>
              </a:ext>
            </a:extLst>
          </p:cNvPr>
          <p:cNvSpPr>
            <a:spLocks noGrp="1"/>
          </p:cNvSpPr>
          <p:nvPr>
            <p:ph type="title"/>
          </p:nvPr>
        </p:nvSpPr>
        <p:spPr/>
        <p:txBody>
          <a:bodyPr/>
          <a:lstStyle/>
          <a:p>
            <a:r>
              <a:rPr lang="en-US" dirty="0"/>
              <a:t>Business Rules Approach</a:t>
            </a:r>
          </a:p>
        </p:txBody>
      </p:sp>
      <p:sp>
        <p:nvSpPr>
          <p:cNvPr id="3" name="Content Placeholder 2">
            <a:extLst>
              <a:ext uri="{FF2B5EF4-FFF2-40B4-BE49-F238E27FC236}">
                <a16:creationId xmlns:a16="http://schemas.microsoft.com/office/drawing/2014/main" id="{6B79CD09-48ED-0E46-B1C5-8104D311F151}"/>
              </a:ext>
            </a:extLst>
          </p:cNvPr>
          <p:cNvSpPr>
            <a:spLocks noGrp="1"/>
          </p:cNvSpPr>
          <p:nvPr>
            <p:ph idx="1"/>
          </p:nvPr>
        </p:nvSpPr>
        <p:spPr/>
        <p:txBody>
          <a:bodyPr>
            <a:normAutofit lnSpcReduction="10000"/>
          </a:bodyPr>
          <a:lstStyle/>
          <a:p>
            <a:r>
              <a:rPr lang="en-US" dirty="0"/>
              <a:t>Rules can be defined by business users / domain experts</a:t>
            </a:r>
          </a:p>
          <a:p>
            <a:endParaRPr lang="en-US" dirty="0"/>
          </a:p>
          <a:p>
            <a:r>
              <a:rPr lang="en-US" dirty="0"/>
              <a:t>Rules easily modifiable / removable</a:t>
            </a:r>
          </a:p>
          <a:p>
            <a:endParaRPr lang="en-US" dirty="0"/>
          </a:p>
          <a:p>
            <a:r>
              <a:rPr lang="en-US" dirty="0"/>
              <a:t>Centralized knowledge base is coherent and easy to maintain</a:t>
            </a:r>
          </a:p>
          <a:p>
            <a:endParaRPr lang="en-US" dirty="0"/>
          </a:p>
          <a:p>
            <a:r>
              <a:rPr lang="en-US" dirty="0"/>
              <a:t>Heavily declarative programming</a:t>
            </a:r>
          </a:p>
          <a:p>
            <a:endParaRPr lang="en-US" dirty="0"/>
          </a:p>
          <a:p>
            <a:r>
              <a:rPr lang="en-US" dirty="0"/>
              <a:t>Problems to complex to design a simple workflow</a:t>
            </a:r>
          </a:p>
        </p:txBody>
      </p:sp>
    </p:spTree>
    <p:extLst>
      <p:ext uri="{BB962C8B-B14F-4D97-AF65-F5344CB8AC3E}">
        <p14:creationId xmlns:p14="http://schemas.microsoft.com/office/powerpoint/2010/main" val="413805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F8A1-7131-1B40-88E7-B46846DDEFEE}"/>
              </a:ext>
            </a:extLst>
          </p:cNvPr>
          <p:cNvSpPr>
            <a:spLocks noGrp="1"/>
          </p:cNvSpPr>
          <p:nvPr>
            <p:ph type="title"/>
          </p:nvPr>
        </p:nvSpPr>
        <p:spPr>
          <a:xfrm>
            <a:off x="1514292" y="513612"/>
            <a:ext cx="9894133" cy="1031216"/>
          </a:xfrm>
        </p:spPr>
        <p:txBody>
          <a:bodyPr anchor="b">
            <a:normAutofit/>
          </a:bodyPr>
          <a:lstStyle/>
          <a:p>
            <a:r>
              <a:rPr lang="en-US" dirty="0"/>
              <a:t>What is Drools?</a:t>
            </a:r>
          </a:p>
        </p:txBody>
      </p:sp>
      <p:pic>
        <p:nvPicPr>
          <p:cNvPr id="4" name="Picture 3">
            <a:extLst>
              <a:ext uri="{FF2B5EF4-FFF2-40B4-BE49-F238E27FC236}">
                <a16:creationId xmlns:a16="http://schemas.microsoft.com/office/drawing/2014/main" id="{3AE4EF1A-DE57-5A4A-B860-9604DD98B9AF}"/>
              </a:ext>
            </a:extLst>
          </p:cNvPr>
          <p:cNvPicPr>
            <a:picLocks noChangeAspect="1"/>
          </p:cNvPicPr>
          <p:nvPr/>
        </p:nvPicPr>
        <p:blipFill>
          <a:blip r:embed="rId3"/>
          <a:stretch>
            <a:fillRect/>
          </a:stretch>
        </p:blipFill>
        <p:spPr>
          <a:xfrm>
            <a:off x="1514293" y="3352162"/>
            <a:ext cx="5069382" cy="1229325"/>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22FBE4-9DEB-FA46-A535-59FBAF8608CB}"/>
              </a:ext>
            </a:extLst>
          </p:cNvPr>
          <p:cNvSpPr>
            <a:spLocks noGrp="1"/>
          </p:cNvSpPr>
          <p:nvPr>
            <p:ph idx="1"/>
          </p:nvPr>
        </p:nvSpPr>
        <p:spPr>
          <a:xfrm>
            <a:off x="7781373" y="2279151"/>
            <a:ext cx="3627063" cy="3387145"/>
          </a:xfrm>
        </p:spPr>
        <p:txBody>
          <a:bodyPr anchor="ctr">
            <a:noAutofit/>
          </a:bodyPr>
          <a:lstStyle/>
          <a:p>
            <a:r>
              <a:rPr lang="en-US" sz="2400" dirty="0"/>
              <a:t>Business Rules execution engine</a:t>
            </a:r>
          </a:p>
          <a:p>
            <a:endParaRPr lang="en-US" sz="2400" dirty="0"/>
          </a:p>
          <a:p>
            <a:r>
              <a:rPr lang="en-US" sz="2400" dirty="0"/>
              <a:t>Part of the JBoss suite, but can be used independently</a:t>
            </a:r>
          </a:p>
          <a:p>
            <a:endParaRPr lang="en-US" sz="2400" dirty="0"/>
          </a:p>
          <a:p>
            <a:r>
              <a:rPr lang="en-US" sz="2400" dirty="0"/>
              <a:t>Part of KIE (Knowledge Is </a:t>
            </a:r>
            <a:r>
              <a:rPr lang="en-US" sz="2400" dirty="0" err="1"/>
              <a:t>Everyting</a:t>
            </a:r>
            <a:r>
              <a:rPr lang="en-US" sz="2400" dirty="0"/>
              <a:t>) project</a:t>
            </a:r>
          </a:p>
          <a:p>
            <a:endParaRPr lang="en-US" sz="2400" dirty="0"/>
          </a:p>
          <a:p>
            <a:r>
              <a:rPr lang="en-US" sz="2400" dirty="0"/>
              <a:t>Written in Java</a:t>
            </a:r>
          </a:p>
          <a:p>
            <a:endParaRPr lang="en-US" sz="2400" dirty="0"/>
          </a:p>
          <a:p>
            <a:r>
              <a:rPr lang="en-US" sz="2400" dirty="0"/>
              <a:t>Rules defined in .</a:t>
            </a:r>
            <a:r>
              <a:rPr lang="en-US" sz="2400" dirty="0" err="1"/>
              <a:t>drl</a:t>
            </a:r>
            <a:r>
              <a:rPr lang="en-US" sz="2400" dirty="0"/>
              <a:t> files, in very Java-like syntax</a:t>
            </a:r>
          </a:p>
          <a:p>
            <a:endParaRPr lang="en-US" sz="2400" dirty="0"/>
          </a:p>
          <a:p>
            <a:endParaRPr lang="en-US" sz="2400" dirty="0"/>
          </a:p>
        </p:txBody>
      </p:sp>
    </p:spTree>
    <p:extLst>
      <p:ext uri="{BB962C8B-B14F-4D97-AF65-F5344CB8AC3E}">
        <p14:creationId xmlns:p14="http://schemas.microsoft.com/office/powerpoint/2010/main" val="284435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D771F-63E7-8D43-8CFA-AC0D582BA26E}"/>
              </a:ext>
            </a:extLst>
          </p:cNvPr>
          <p:cNvSpPr>
            <a:spLocks noGrp="1"/>
          </p:cNvSpPr>
          <p:nvPr>
            <p:ph type="title"/>
          </p:nvPr>
        </p:nvSpPr>
        <p:spPr>
          <a:xfrm>
            <a:off x="429768" y="411480"/>
            <a:ext cx="11201400" cy="1106424"/>
          </a:xfrm>
        </p:spPr>
        <p:txBody>
          <a:bodyPr>
            <a:normAutofit/>
          </a:bodyPr>
          <a:lstStyle/>
          <a:p>
            <a:r>
              <a:rPr lang="en-US" sz="3600"/>
              <a:t>Pattern Matching</a:t>
            </a:r>
          </a:p>
        </p:txBody>
      </p:sp>
      <p:sp>
        <p:nvSpPr>
          <p:cNvPr id="16" name="Rectangle 1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A2B86836-61EE-2B44-98A5-C621ABD86470}"/>
              </a:ext>
            </a:extLst>
          </p:cNvPr>
          <p:cNvPicPr>
            <a:picLocks noChangeAspect="1"/>
          </p:cNvPicPr>
          <p:nvPr/>
        </p:nvPicPr>
        <p:blipFill>
          <a:blip r:embed="rId3"/>
          <a:stretch>
            <a:fillRect/>
          </a:stretch>
        </p:blipFill>
        <p:spPr>
          <a:xfrm>
            <a:off x="429768" y="2117682"/>
            <a:ext cx="6702552" cy="3719916"/>
          </a:xfrm>
          <a:prstGeom prst="rect">
            <a:avLst/>
          </a:prstGeom>
        </p:spPr>
      </p:pic>
      <p:sp useBgFill="1">
        <p:nvSpPr>
          <p:cNvPr id="18" name="Rectangle 1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1F6E66-BA81-7040-BB17-AE8262252F4D}"/>
              </a:ext>
            </a:extLst>
          </p:cNvPr>
          <p:cNvSpPr>
            <a:spLocks noGrp="1"/>
          </p:cNvSpPr>
          <p:nvPr>
            <p:ph idx="1"/>
          </p:nvPr>
        </p:nvSpPr>
        <p:spPr>
          <a:xfrm>
            <a:off x="7938752" y="2020824"/>
            <a:ext cx="3455097" cy="3959352"/>
          </a:xfrm>
        </p:spPr>
        <p:txBody>
          <a:bodyPr anchor="ctr">
            <a:normAutofit/>
          </a:bodyPr>
          <a:lstStyle/>
          <a:p>
            <a:r>
              <a:rPr lang="en-US" sz="1800"/>
              <a:t>Drools uses the ReteOO (optimized Rete algorithm for pattern matching</a:t>
            </a:r>
          </a:p>
          <a:p>
            <a:endParaRPr lang="en-US" sz="1800"/>
          </a:p>
          <a:p>
            <a:r>
              <a:rPr lang="en-US" sz="1800"/>
              <a:t>Facts as Java classes</a:t>
            </a:r>
          </a:p>
          <a:p>
            <a:endParaRPr lang="en-US" sz="1800"/>
          </a:p>
          <a:p>
            <a:r>
              <a:rPr lang="en-US" sz="1800"/>
              <a:t>Pattern matching based on constructor</a:t>
            </a:r>
          </a:p>
          <a:p>
            <a:endParaRPr lang="en-US" sz="1800"/>
          </a:p>
          <a:p>
            <a:r>
              <a:rPr lang="en-US" sz="1800"/>
              <a:t>Agenda keeps actions to triggers, manages conflict resolution</a:t>
            </a:r>
          </a:p>
        </p:txBody>
      </p:sp>
    </p:spTree>
    <p:extLst>
      <p:ext uri="{BB962C8B-B14F-4D97-AF65-F5344CB8AC3E}">
        <p14:creationId xmlns:p14="http://schemas.microsoft.com/office/powerpoint/2010/main" val="309108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5371</Words>
  <Application>Microsoft Macintosh PowerPoint</Application>
  <PresentationFormat>Widescreen</PresentationFormat>
  <Paragraphs>405</Paragraphs>
  <Slides>39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Droid Sans Mono</vt:lpstr>
      <vt:lpstr>Office Theme</vt:lpstr>
      <vt:lpstr>Kamil Owczarek</vt:lpstr>
      <vt:lpstr>Business Logic Approach</vt:lpstr>
      <vt:lpstr>Workflow Approach</vt:lpstr>
      <vt:lpstr>Workflow approach</vt:lpstr>
      <vt:lpstr>Business Rules Approach</vt:lpstr>
      <vt:lpstr>Business Rules Approach </vt:lpstr>
      <vt:lpstr>Business Rules Approach</vt:lpstr>
      <vt:lpstr>What is Drools?</vt:lpstr>
      <vt:lpstr>Pattern Matching</vt:lpstr>
      <vt:lpstr>Iterative Rules Evaluation &amp; Integration</vt:lpstr>
      <vt:lpstr>Drools Architecture</vt:lpstr>
      <vt:lpstr>Sessions</vt:lpstr>
      <vt:lpstr>DRL Files</vt:lpstr>
      <vt:lpstr>DRL Files</vt:lpstr>
      <vt:lpstr>DRL files</vt:lpstr>
      <vt:lpstr>DRL files</vt:lpstr>
      <vt:lpstr>Insert logical</vt:lpstr>
      <vt:lpstr>Drools Descriptor</vt:lpstr>
      <vt:lpstr>Creating Drools components with Spring</vt:lpstr>
      <vt:lpstr>Triggering the rules</vt:lpstr>
      <vt:lpstr>Continuous Mode</vt:lpstr>
      <vt:lpstr>Queries</vt:lpstr>
      <vt:lpstr>Parametrized Queries</vt:lpstr>
      <vt:lpstr>Query Result Retrieval</vt:lpstr>
      <vt:lpstr>Live Queries</vt:lpstr>
      <vt:lpstr>ViewChangedEventListener</vt:lpstr>
      <vt:lpstr>Rules Design</vt:lpstr>
      <vt:lpstr>Salience</vt:lpstr>
      <vt:lpstr>Agenda Groups</vt:lpstr>
      <vt:lpstr>Activation Groups</vt:lpstr>
      <vt:lpstr>Complex Event Processing</vt:lpstr>
      <vt:lpstr>Declaring Java classes as events</vt:lpstr>
      <vt:lpstr>Configuring Complex Event Processing in descriptors</vt:lpstr>
      <vt:lpstr>Configuring Complex Event Processing in descriptors</vt:lpstr>
      <vt:lpstr>Starting and stopping Complex Event Processing</vt:lpstr>
      <vt:lpstr>Pattern matching on timed events</vt:lpstr>
      <vt:lpstr>Pattern matching on timed events</vt:lpstr>
      <vt:lpstr>Entry Points</vt:lpstr>
      <vt:lpstr>Further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Kamil Owczarek</dc:title>
  <dc:creator>Kamil Owczarek</dc:creator>
  <cp:lastModifiedBy>Kamil Owczarek</cp:lastModifiedBy>
  <cp:revision>1</cp:revision>
  <dcterms:created xsi:type="dcterms:W3CDTF">2020-01-02T07:21:33Z</dcterms:created>
  <dcterms:modified xsi:type="dcterms:W3CDTF">2020-01-02T07:22:10Z</dcterms:modified>
</cp:coreProperties>
</file>